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notesSlides/notesSlide2.xml" ContentType="application/vnd.openxmlformats-officedocument.presentationml.notesSlide+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5" r:id="rId2"/>
  </p:sldMasterIdLst>
  <p:notesMasterIdLst>
    <p:notesMasterId r:id="rId19"/>
  </p:notesMasterIdLst>
  <p:handoutMasterIdLst>
    <p:handoutMasterId r:id="rId20"/>
  </p:handoutMasterIdLst>
  <p:sldIdLst>
    <p:sldId id="348" r:id="rId3"/>
    <p:sldId id="435" r:id="rId4"/>
    <p:sldId id="412" r:id="rId5"/>
    <p:sldId id="405" r:id="rId6"/>
    <p:sldId id="467" r:id="rId7"/>
    <p:sldId id="469" r:id="rId8"/>
    <p:sldId id="470" r:id="rId9"/>
    <p:sldId id="471" r:id="rId10"/>
    <p:sldId id="472" r:id="rId11"/>
    <p:sldId id="473" r:id="rId12"/>
    <p:sldId id="474" r:id="rId13"/>
    <p:sldId id="475" r:id="rId14"/>
    <p:sldId id="468" r:id="rId15"/>
    <p:sldId id="456" r:id="rId16"/>
    <p:sldId id="437" r:id="rId17"/>
    <p:sldId id="411" r:id="rId18"/>
  </p:sldIdLst>
  <p:sldSz cx="9144000" cy="6858000" type="screen4x3"/>
  <p:notesSz cx="6950075" cy="9236075"/>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exandra Blasgen" initials="A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D0D0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294" autoAdjust="0"/>
    <p:restoredTop sz="98774" autoAdjust="0"/>
  </p:normalViewPr>
  <p:slideViewPr>
    <p:cSldViewPr snapToGrid="0" snapToObjects="1">
      <p:cViewPr>
        <p:scale>
          <a:sx n="90" d="100"/>
          <a:sy n="90" d="100"/>
        </p:scale>
        <p:origin x="-1194"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0" d="100"/>
        <a:sy n="170" d="100"/>
      </p:scale>
      <p:origin x="0" y="2616"/>
    </p:cViewPr>
  </p:sorterViewPr>
  <p:notesViewPr>
    <p:cSldViewPr snapToGrid="0" snapToObjects="1">
      <p:cViewPr>
        <p:scale>
          <a:sx n="125" d="100"/>
          <a:sy n="125" d="100"/>
        </p:scale>
        <p:origin x="-1278" y="-72"/>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ustomXml" Target="../customXml/item1.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 Id="rId27"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11699" cy="461804"/>
          </a:xfrm>
          <a:prstGeom prst="rect">
            <a:avLst/>
          </a:prstGeom>
        </p:spPr>
        <p:txBody>
          <a:bodyPr vert="horz" lIns="92480" tIns="46242" rIns="92480" bIns="46242"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936768" y="2"/>
            <a:ext cx="3011699" cy="461804"/>
          </a:xfrm>
          <a:prstGeom prst="rect">
            <a:avLst/>
          </a:prstGeom>
        </p:spPr>
        <p:txBody>
          <a:bodyPr vert="horz" lIns="92480" tIns="46242" rIns="92480" bIns="46242" rtlCol="0"/>
          <a:lstStyle>
            <a:lvl1pPr algn="r" fontAlgn="auto">
              <a:spcBef>
                <a:spcPts val="0"/>
              </a:spcBef>
              <a:spcAft>
                <a:spcPts val="0"/>
              </a:spcAft>
              <a:defRPr sz="1200" smtClean="0">
                <a:latin typeface="+mn-lt"/>
                <a:cs typeface="+mn-cs"/>
              </a:defRPr>
            </a:lvl1pPr>
          </a:lstStyle>
          <a:p>
            <a:pPr>
              <a:defRPr/>
            </a:pPr>
            <a:fld id="{C12D8A1E-D52C-4304-8434-C4E1A2E00059}" type="datetimeFigureOut">
              <a:rPr lang="en-US"/>
              <a:pPr>
                <a:defRPr/>
              </a:pPr>
              <a:t>6/20/2016</a:t>
            </a:fld>
            <a:endParaRPr lang="en-US" dirty="0"/>
          </a:p>
        </p:txBody>
      </p:sp>
      <p:sp>
        <p:nvSpPr>
          <p:cNvPr id="4" name="Footer Placeholder 3"/>
          <p:cNvSpPr>
            <a:spLocks noGrp="1"/>
          </p:cNvSpPr>
          <p:nvPr>
            <p:ph type="ftr" sz="quarter" idx="2"/>
          </p:nvPr>
        </p:nvSpPr>
        <p:spPr>
          <a:xfrm>
            <a:off x="2" y="8772668"/>
            <a:ext cx="3011699" cy="461804"/>
          </a:xfrm>
          <a:prstGeom prst="rect">
            <a:avLst/>
          </a:prstGeom>
        </p:spPr>
        <p:txBody>
          <a:bodyPr vert="horz" lIns="92480" tIns="46242" rIns="92480" bIns="46242"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80" tIns="46242" rIns="92480" bIns="46242" rtlCol="0" anchor="b"/>
          <a:lstStyle>
            <a:lvl1pPr algn="r" fontAlgn="auto">
              <a:spcBef>
                <a:spcPts val="0"/>
              </a:spcBef>
              <a:spcAft>
                <a:spcPts val="0"/>
              </a:spcAft>
              <a:defRPr sz="1200" smtClean="0">
                <a:latin typeface="+mn-lt"/>
                <a:cs typeface="+mn-cs"/>
              </a:defRPr>
            </a:lvl1pPr>
          </a:lstStyle>
          <a:p>
            <a:pPr>
              <a:defRPr/>
            </a:pPr>
            <a:fld id="{CD5D548D-CE9B-4D8F-AC57-8A9BC0BA492A}" type="slidenum">
              <a:rPr lang="en-US"/>
              <a:pPr>
                <a:defRPr/>
              </a:pPr>
              <a:t>‹#›</a:t>
            </a:fld>
            <a:endParaRPr lang="en-US" dirty="0"/>
          </a:p>
        </p:txBody>
      </p:sp>
    </p:spTree>
    <p:extLst>
      <p:ext uri="{BB962C8B-B14F-4D97-AF65-F5344CB8AC3E}">
        <p14:creationId xmlns:p14="http://schemas.microsoft.com/office/powerpoint/2010/main" val="258191144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11699" cy="461804"/>
          </a:xfrm>
          <a:prstGeom prst="rect">
            <a:avLst/>
          </a:prstGeom>
        </p:spPr>
        <p:txBody>
          <a:bodyPr vert="horz" lIns="92480" tIns="46242" rIns="92480" bIns="46242"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36768" y="2"/>
            <a:ext cx="3011699" cy="461804"/>
          </a:xfrm>
          <a:prstGeom prst="rect">
            <a:avLst/>
          </a:prstGeom>
        </p:spPr>
        <p:txBody>
          <a:bodyPr vert="horz" lIns="92480" tIns="46242" rIns="92480" bIns="46242" rtlCol="0"/>
          <a:lstStyle>
            <a:lvl1pPr algn="r" fontAlgn="auto">
              <a:spcBef>
                <a:spcPts val="0"/>
              </a:spcBef>
              <a:spcAft>
                <a:spcPts val="0"/>
              </a:spcAft>
              <a:defRPr sz="1200" smtClean="0">
                <a:latin typeface="+mn-lt"/>
                <a:cs typeface="+mn-cs"/>
              </a:defRPr>
            </a:lvl1pPr>
          </a:lstStyle>
          <a:p>
            <a:pPr>
              <a:defRPr/>
            </a:pPr>
            <a:fld id="{4AD44489-E495-4718-8D9A-86FB8F2139E1}" type="datetimeFigureOut">
              <a:rPr lang="en-US"/>
              <a:pPr>
                <a:defRPr/>
              </a:pPr>
              <a:t>6/20/2016</a:t>
            </a:fld>
            <a:endParaRPr lang="en-US" dirty="0"/>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0" tIns="46242" rIns="92480" bIns="46242" rtlCol="0" anchor="ctr"/>
          <a:lstStyle/>
          <a:p>
            <a:pPr lvl="0"/>
            <a:endParaRPr lang="en-US" noProof="0"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0" tIns="46242" rIns="92480" bIns="4624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2" y="8772668"/>
            <a:ext cx="3011699" cy="461804"/>
          </a:xfrm>
          <a:prstGeom prst="rect">
            <a:avLst/>
          </a:prstGeom>
        </p:spPr>
        <p:txBody>
          <a:bodyPr vert="horz" lIns="92480" tIns="46242" rIns="92480" bIns="46242"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80" tIns="46242" rIns="92480" bIns="46242" rtlCol="0" anchor="b"/>
          <a:lstStyle>
            <a:lvl1pPr algn="r" fontAlgn="auto">
              <a:spcBef>
                <a:spcPts val="0"/>
              </a:spcBef>
              <a:spcAft>
                <a:spcPts val="0"/>
              </a:spcAft>
              <a:defRPr sz="1200" smtClean="0">
                <a:latin typeface="+mn-lt"/>
                <a:cs typeface="+mn-cs"/>
              </a:defRPr>
            </a:lvl1pPr>
          </a:lstStyle>
          <a:p>
            <a:pPr>
              <a:defRPr/>
            </a:pPr>
            <a:fld id="{CCFAB296-A647-4183-9CB4-02D9028B8B73}" type="slidenum">
              <a:rPr lang="en-US"/>
              <a:pPr>
                <a:defRPr/>
              </a:pPr>
              <a:t>‹#›</a:t>
            </a:fld>
            <a:endParaRPr lang="en-US" dirty="0"/>
          </a:p>
        </p:txBody>
      </p:sp>
    </p:spTree>
    <p:extLst>
      <p:ext uri="{BB962C8B-B14F-4D97-AF65-F5344CB8AC3E}">
        <p14:creationId xmlns:p14="http://schemas.microsoft.com/office/powerpoint/2010/main" val="847502629"/>
      </p:ext>
    </p:extLst>
  </p:cSld>
  <p:clrMap bg1="lt1" tx1="dk1" bg2="lt2" tx2="dk2" accent1="accent1" accent2="accent2" accent3="accent3" accent4="accent4" accent5="accent5" accent6="accent6" hlink="hlink" folHlink="folHlink"/>
  <p:hf sldNum="0"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93396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01989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27996"/>
            <a:ext cx="8229600" cy="936298"/>
          </a:xfrm>
          <a:prstGeom prst="rect">
            <a:avLst/>
          </a:prstGeom>
        </p:spPr>
        <p:txBody>
          <a:bodyPr anchor="b"/>
          <a:lstStyle>
            <a:lvl1pPr>
              <a:defRPr sz="3200" b="1" i="0" baseline="0"/>
            </a:lvl1pPr>
          </a:lstStyle>
          <a:p>
            <a:r>
              <a:rPr lang="en-US" dirty="0" smtClean="0"/>
              <a:t>Title</a:t>
            </a:r>
            <a:endParaRPr lang="en-US" dirty="0"/>
          </a:p>
        </p:txBody>
      </p:sp>
      <p:sp>
        <p:nvSpPr>
          <p:cNvPr id="5" name="Content Placeholder 2"/>
          <p:cNvSpPr>
            <a:spLocks noGrp="1"/>
          </p:cNvSpPr>
          <p:nvPr>
            <p:ph idx="1"/>
          </p:nvPr>
        </p:nvSpPr>
        <p:spPr>
          <a:xfrm>
            <a:off x="457200" y="1351128"/>
            <a:ext cx="8229600" cy="4735773"/>
          </a:xfrm>
          <a:prstGeom prst="rect">
            <a:avLst/>
          </a:prstGeom>
        </p:spPr>
        <p:txBody>
          <a:bodyPr tIns="0" bIns="0"/>
          <a:lstStyle>
            <a:lvl1pPr marL="342900" indent="-342900">
              <a:spcBef>
                <a:spcPts val="1032"/>
              </a:spcBef>
              <a:buFont typeface="Arial" pitchFamily="34" charset="0"/>
              <a:buChar char="•"/>
              <a:defRPr sz="2400">
                <a:solidFill>
                  <a:schemeClr val="tx1"/>
                </a:solidFill>
              </a:defRPr>
            </a:lvl1pPr>
            <a:lvl2pPr>
              <a:buClrTx/>
              <a:defRPr sz="2200">
                <a:solidFill>
                  <a:schemeClr val="tx1"/>
                </a:solidFill>
              </a:defRPr>
            </a:lvl2pPr>
            <a:lvl3pPr>
              <a:buClrTx/>
              <a:defRPr sz="2200">
                <a:solidFill>
                  <a:schemeClr val="tx1"/>
                </a:solidFill>
              </a:defRPr>
            </a:lvl3pPr>
            <a:lvl4pPr>
              <a:buClrTx/>
              <a:defRPr sz="2200" baseline="0">
                <a:solidFill>
                  <a:schemeClr val="tx1"/>
                </a:solidFill>
              </a:defRPr>
            </a:lvl4pPr>
            <a:lvl5pPr>
              <a:buClrTx/>
              <a:defRPr sz="2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6" name="Straight Connector 5"/>
          <p:cNvCxnSpPr/>
          <p:nvPr userDrawn="1"/>
        </p:nvCxnSpPr>
        <p:spPr>
          <a:xfrm>
            <a:off x="0" y="1141928"/>
            <a:ext cx="9144000" cy="1588"/>
          </a:xfrm>
          <a:prstGeom prst="line">
            <a:avLst/>
          </a:prstGeom>
          <a:ln w="6350" cap="flat" cmpd="sng" algn="ctr">
            <a:solidFill>
              <a:srgbClr val="595959"/>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Rectangle 13"/>
          <p:cNvSpPr>
            <a:spLocks noChangeArrowheads="1"/>
          </p:cNvSpPr>
          <p:nvPr userDrawn="1"/>
        </p:nvSpPr>
        <p:spPr bwMode="auto">
          <a:xfrm>
            <a:off x="1587796" y="6451026"/>
            <a:ext cx="1742258" cy="365125"/>
          </a:xfrm>
          <a:prstGeom prst="rect">
            <a:avLst/>
          </a:prstGeom>
          <a:noFill/>
          <a:ln w="9525">
            <a:noFill/>
            <a:miter lim="800000"/>
            <a:headEnd/>
            <a:tailEnd/>
          </a:ln>
        </p:spPr>
        <p:txBody>
          <a:bodyPr/>
          <a:lstStyle/>
          <a:p>
            <a:pPr>
              <a:defRPr/>
            </a:pPr>
            <a:r>
              <a:rPr lang="en-US" sz="1100" dirty="0" smtClean="0">
                <a:solidFill>
                  <a:schemeClr val="tx1"/>
                </a:solidFill>
                <a:latin typeface="Calibri" pitchFamily="34" charset="0"/>
              </a:rPr>
              <a:t>INC Report to</a:t>
            </a:r>
            <a:r>
              <a:rPr lang="en-US" sz="1100" baseline="0" dirty="0" smtClean="0">
                <a:solidFill>
                  <a:schemeClr val="tx1"/>
                </a:solidFill>
                <a:latin typeface="Calibri" pitchFamily="34" charset="0"/>
              </a:rPr>
              <a:t> the NANC</a:t>
            </a:r>
          </a:p>
        </p:txBody>
      </p:sp>
      <p:sp>
        <p:nvSpPr>
          <p:cNvPr id="3" name="TextBox 2"/>
          <p:cNvSpPr txBox="1"/>
          <p:nvPr userDrawn="1"/>
        </p:nvSpPr>
        <p:spPr>
          <a:xfrm>
            <a:off x="7356142" y="6522879"/>
            <a:ext cx="545911" cy="261610"/>
          </a:xfrm>
          <a:prstGeom prst="rect">
            <a:avLst/>
          </a:prstGeom>
          <a:noFill/>
        </p:spPr>
        <p:txBody>
          <a:bodyPr wrap="square" rtlCol="0">
            <a:spAutoFit/>
          </a:bodyPr>
          <a:lstStyle/>
          <a:p>
            <a:fld id="{5073725F-2222-4A28-97B7-D6FE95FEBEE4}" type="slidenum">
              <a:rPr lang="en-US" sz="1100" kern="1200" smtClean="0">
                <a:solidFill>
                  <a:schemeClr val="tx1"/>
                </a:solidFill>
                <a:latin typeface="Calibri" pitchFamily="34" charset="0"/>
                <a:ea typeface="+mn-ea"/>
                <a:cs typeface="Arial" charset="0"/>
              </a:rPr>
              <a:t>‹#›</a:t>
            </a:fld>
            <a:endParaRPr lang="en-US" sz="1100" kern="1200" dirty="0">
              <a:solidFill>
                <a:schemeClr val="tx1"/>
              </a:solidFill>
              <a:latin typeface="Calibri" pitchFamily="34" charset="0"/>
              <a:ea typeface="+mn-ea"/>
              <a:cs typeface="Arial" charset="0"/>
            </a:endParaRPr>
          </a:p>
        </p:txBody>
      </p:sp>
    </p:spTree>
    <p:extLst>
      <p:ext uri="{BB962C8B-B14F-4D97-AF65-F5344CB8AC3E}">
        <p14:creationId xmlns:p14="http://schemas.microsoft.com/office/powerpoint/2010/main" val="89238522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987972"/>
            <a:ext cx="8544910" cy="738348"/>
          </a:xfrm>
          <a:prstGeom prst="rect">
            <a:avLst/>
          </a:prstGeom>
        </p:spPr>
        <p:txBody>
          <a:bodyPr/>
          <a:lstStyle>
            <a:lvl1pPr algn="l">
              <a:defRPr sz="3600" b="1"/>
            </a:lvl1pPr>
          </a:lstStyle>
          <a:p>
            <a:r>
              <a:rPr lang="en-US" dirty="0" smtClean="0"/>
              <a:t>Click to edit Master title style</a:t>
            </a:r>
            <a:endParaRPr lang="en-US" dirty="0"/>
          </a:p>
        </p:txBody>
      </p:sp>
      <p:sp>
        <p:nvSpPr>
          <p:cNvPr id="3" name="Content Placeholder 2"/>
          <p:cNvSpPr>
            <a:spLocks noGrp="1"/>
          </p:cNvSpPr>
          <p:nvPr>
            <p:ph idx="1"/>
          </p:nvPr>
        </p:nvSpPr>
        <p:spPr>
          <a:xfrm>
            <a:off x="304800" y="1752600"/>
            <a:ext cx="8544910" cy="4511566"/>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63611872"/>
      </p:ext>
    </p:extLst>
  </p:cSld>
  <p:clrMapOvr>
    <a:masterClrMapping/>
  </p:clrMapOvr>
  <p:transition advClick="0" advTm="30000"/>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8" name="Picture 6" descr="PPT Image5f.jpg"/>
          <p:cNvPicPr preferRelativeResize="0">
            <a:picLocks/>
          </p:cNvPicPr>
          <p:nvPr/>
        </p:nvPicPr>
        <p:blipFill>
          <a:blip r:embed="rId3"/>
          <a:srcRect t="8176" b="8531"/>
          <a:stretch>
            <a:fillRect/>
          </a:stretch>
        </p:blipFill>
        <p:spPr bwMode="auto">
          <a:xfrm>
            <a:off x="0" y="6416534"/>
            <a:ext cx="9144000" cy="457200"/>
          </a:xfrm>
          <a:prstGeom prst="rect">
            <a:avLst/>
          </a:prstGeom>
          <a:noFill/>
          <a:ln w="9525">
            <a:noFill/>
            <a:miter lim="800000"/>
            <a:headEnd/>
            <a:tailEnd/>
          </a:ln>
        </p:spPr>
      </p:pic>
      <p:pic>
        <p:nvPicPr>
          <p:cNvPr id="1029" name="Picture 7" descr="ATIS LOGO.png"/>
          <p:cNvPicPr>
            <a:picLocks noChangeAspect="1"/>
          </p:cNvPicPr>
          <p:nvPr/>
        </p:nvPicPr>
        <p:blipFill>
          <a:blip r:embed="rId4"/>
          <a:srcRect/>
          <a:stretch>
            <a:fillRect/>
          </a:stretch>
        </p:blipFill>
        <p:spPr bwMode="auto">
          <a:xfrm>
            <a:off x="482737" y="6456688"/>
            <a:ext cx="961770" cy="365760"/>
          </a:xfrm>
          <a:prstGeom prst="rect">
            <a:avLst/>
          </a:prstGeom>
          <a:noFill/>
          <a:ln w="9525">
            <a:noFill/>
            <a:miter lim="800000"/>
            <a:headEnd/>
            <a:tailEnd/>
          </a:ln>
        </p:spPr>
      </p:pic>
      <p:sp>
        <p:nvSpPr>
          <p:cNvPr id="13" name="Rectangle 12"/>
          <p:cNvSpPr/>
          <p:nvPr/>
        </p:nvSpPr>
        <p:spPr>
          <a:xfrm>
            <a:off x="8977176" y="6414947"/>
            <a:ext cx="171450" cy="457200"/>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4" name="Straight Connector 13"/>
          <p:cNvCxnSpPr/>
          <p:nvPr/>
        </p:nvCxnSpPr>
        <p:spPr>
          <a:xfrm rot="10800000">
            <a:off x="0" y="6405313"/>
            <a:ext cx="9144000" cy="1587"/>
          </a:xfrm>
          <a:prstGeom prst="line">
            <a:avLst/>
          </a:prstGeom>
          <a:ln w="635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8" r:id="rId1"/>
  </p:sldLayoutIdLst>
  <p:timing>
    <p:tnLst>
      <p:par>
        <p:cTn id="1" dur="indefinite" restart="never" nodeType="tmRoot"/>
      </p:par>
    </p:tnLst>
  </p:timing>
  <p:hf hdr="0" dt="0"/>
  <p:txStyles>
    <p:titleStyle>
      <a:lvl1pPr algn="l" defTabSz="457200" rtl="0" eaLnBrk="1" fontAlgn="base" hangingPunct="1">
        <a:spcBef>
          <a:spcPct val="0"/>
        </a:spcBef>
        <a:spcAft>
          <a:spcPct val="0"/>
        </a:spcAft>
        <a:defRPr sz="2800" b="1" kern="1200">
          <a:solidFill>
            <a:schemeClr val="tx1"/>
          </a:solidFill>
          <a:latin typeface="Helvetica Neue"/>
          <a:ea typeface="Helvetica Neue"/>
          <a:cs typeface="Helvetica Neue"/>
        </a:defRPr>
      </a:lvl1pPr>
      <a:lvl2pPr algn="l" defTabSz="457200" rtl="0" eaLnBrk="1" fontAlgn="base" hangingPunct="1">
        <a:spcBef>
          <a:spcPct val="0"/>
        </a:spcBef>
        <a:spcAft>
          <a:spcPct val="0"/>
        </a:spcAft>
        <a:defRPr sz="2800" b="1">
          <a:solidFill>
            <a:schemeClr val="tx1"/>
          </a:solidFill>
          <a:latin typeface="Helvetica Neue"/>
          <a:ea typeface="Helvetica Neue"/>
          <a:cs typeface="Helvetica Neue"/>
        </a:defRPr>
      </a:lvl2pPr>
      <a:lvl3pPr algn="l" defTabSz="457200" rtl="0" eaLnBrk="1" fontAlgn="base" hangingPunct="1">
        <a:spcBef>
          <a:spcPct val="0"/>
        </a:spcBef>
        <a:spcAft>
          <a:spcPct val="0"/>
        </a:spcAft>
        <a:defRPr sz="2800" b="1">
          <a:solidFill>
            <a:schemeClr val="tx1"/>
          </a:solidFill>
          <a:latin typeface="Helvetica Neue"/>
          <a:ea typeface="Helvetica Neue"/>
          <a:cs typeface="Helvetica Neue"/>
        </a:defRPr>
      </a:lvl3pPr>
      <a:lvl4pPr algn="l" defTabSz="457200" rtl="0" eaLnBrk="1" fontAlgn="base" hangingPunct="1">
        <a:spcBef>
          <a:spcPct val="0"/>
        </a:spcBef>
        <a:spcAft>
          <a:spcPct val="0"/>
        </a:spcAft>
        <a:defRPr sz="2800" b="1">
          <a:solidFill>
            <a:schemeClr val="tx1"/>
          </a:solidFill>
          <a:latin typeface="Helvetica Neue"/>
          <a:ea typeface="Helvetica Neue"/>
          <a:cs typeface="Helvetica Neue"/>
        </a:defRPr>
      </a:lvl4pPr>
      <a:lvl5pPr algn="l" defTabSz="457200" rtl="0" eaLnBrk="1" fontAlgn="base" hangingPunct="1">
        <a:spcBef>
          <a:spcPct val="0"/>
        </a:spcBef>
        <a:spcAft>
          <a:spcPct val="0"/>
        </a:spcAft>
        <a:defRPr sz="2800" b="1">
          <a:solidFill>
            <a:schemeClr val="tx1"/>
          </a:solidFill>
          <a:latin typeface="Helvetica Neue"/>
          <a:ea typeface="Helvetica Neue"/>
          <a:cs typeface="Helvetica Neue"/>
        </a:defRPr>
      </a:lvl5pPr>
      <a:lvl6pPr marL="457200" algn="l" defTabSz="457200" rtl="0" eaLnBrk="1" fontAlgn="base" hangingPunct="1">
        <a:spcBef>
          <a:spcPct val="0"/>
        </a:spcBef>
        <a:spcAft>
          <a:spcPct val="0"/>
        </a:spcAft>
        <a:defRPr sz="2800" b="1">
          <a:solidFill>
            <a:schemeClr val="tx1"/>
          </a:solidFill>
          <a:latin typeface="Helvetica Neue"/>
          <a:ea typeface="Helvetica Neue"/>
          <a:cs typeface="Helvetica Neue"/>
        </a:defRPr>
      </a:lvl6pPr>
      <a:lvl7pPr marL="914400" algn="l" defTabSz="457200" rtl="0" eaLnBrk="1" fontAlgn="base" hangingPunct="1">
        <a:spcBef>
          <a:spcPct val="0"/>
        </a:spcBef>
        <a:spcAft>
          <a:spcPct val="0"/>
        </a:spcAft>
        <a:defRPr sz="2800" b="1">
          <a:solidFill>
            <a:schemeClr val="tx1"/>
          </a:solidFill>
          <a:latin typeface="Helvetica Neue"/>
          <a:ea typeface="Helvetica Neue"/>
          <a:cs typeface="Helvetica Neue"/>
        </a:defRPr>
      </a:lvl7pPr>
      <a:lvl8pPr marL="1371600" algn="l" defTabSz="457200" rtl="0" eaLnBrk="1" fontAlgn="base" hangingPunct="1">
        <a:spcBef>
          <a:spcPct val="0"/>
        </a:spcBef>
        <a:spcAft>
          <a:spcPct val="0"/>
        </a:spcAft>
        <a:defRPr sz="2800" b="1">
          <a:solidFill>
            <a:schemeClr val="tx1"/>
          </a:solidFill>
          <a:latin typeface="Helvetica Neue"/>
          <a:ea typeface="Helvetica Neue"/>
          <a:cs typeface="Helvetica Neue"/>
        </a:defRPr>
      </a:lvl8pPr>
      <a:lvl9pPr marL="1828800" algn="l" defTabSz="457200" rtl="0" eaLnBrk="1" fontAlgn="base" hangingPunct="1">
        <a:spcBef>
          <a:spcPct val="0"/>
        </a:spcBef>
        <a:spcAft>
          <a:spcPct val="0"/>
        </a:spcAft>
        <a:defRPr sz="2800" b="1">
          <a:solidFill>
            <a:schemeClr val="tx1"/>
          </a:solidFill>
          <a:latin typeface="Helvetica Neue"/>
          <a:ea typeface="Helvetica Neue"/>
          <a:cs typeface="Helvetica Neue"/>
        </a:defRPr>
      </a:lvl9pPr>
    </p:titleStyle>
    <p:bodyStyle>
      <a:lvl1pPr marL="342900" indent="-342900" algn="l" defTabSz="457200" rtl="0" eaLnBrk="1" fontAlgn="base" hangingPunct="1">
        <a:spcBef>
          <a:spcPct val="20000"/>
        </a:spcBef>
        <a:spcAft>
          <a:spcPct val="0"/>
        </a:spcAft>
        <a:buFont typeface="Arial" pitchFamily="34" charset="0"/>
        <a:buChar char="•"/>
        <a:defRPr sz="2400" kern="1200">
          <a:solidFill>
            <a:schemeClr val="tx1"/>
          </a:solidFill>
          <a:latin typeface="Helvetica Neue"/>
          <a:ea typeface="Helvetica Neue"/>
          <a:cs typeface="Helvetica Neue"/>
        </a:defRPr>
      </a:lvl1pPr>
      <a:lvl2pPr marL="742950" indent="-285750" algn="l" defTabSz="457200" rtl="0" eaLnBrk="1" fontAlgn="base" hangingPunct="1">
        <a:spcBef>
          <a:spcPct val="20000"/>
        </a:spcBef>
        <a:spcAft>
          <a:spcPct val="0"/>
        </a:spcAft>
        <a:buClrTx/>
        <a:buFont typeface="Arial" pitchFamily="34" charset="0"/>
        <a:buChar char="•"/>
        <a:defRPr sz="2400" kern="1200">
          <a:solidFill>
            <a:schemeClr val="tx1"/>
          </a:solidFill>
          <a:latin typeface="Helvetica Neue"/>
          <a:ea typeface="Helvetica Neue"/>
          <a:cs typeface="Helvetica Neue"/>
        </a:defRPr>
      </a:lvl2pPr>
      <a:lvl3pPr marL="1143000" indent="-228600" algn="l" defTabSz="457200" rtl="0" eaLnBrk="1" fontAlgn="base" hangingPunct="1">
        <a:spcBef>
          <a:spcPct val="20000"/>
        </a:spcBef>
        <a:spcAft>
          <a:spcPct val="0"/>
        </a:spcAft>
        <a:buClrTx/>
        <a:buFont typeface="Arial" pitchFamily="34" charset="0"/>
        <a:buChar char="•"/>
        <a:defRPr sz="2400" kern="1200">
          <a:solidFill>
            <a:schemeClr val="tx1"/>
          </a:solidFill>
          <a:latin typeface="Helvetica Neue"/>
          <a:ea typeface="Helvetica Neue"/>
          <a:cs typeface="Helvetica Neue"/>
        </a:defRPr>
      </a:lvl3pPr>
      <a:lvl4pPr marL="1600200" indent="-228600" algn="l" defTabSz="457200" rtl="0" eaLnBrk="1" fontAlgn="base" hangingPunct="1">
        <a:spcBef>
          <a:spcPct val="20000"/>
        </a:spcBef>
        <a:spcAft>
          <a:spcPct val="0"/>
        </a:spcAft>
        <a:buClrTx/>
        <a:buFont typeface="Arial" pitchFamily="34" charset="0"/>
        <a:buChar char="•"/>
        <a:defRPr sz="2400" kern="1200">
          <a:solidFill>
            <a:schemeClr val="tx1"/>
          </a:solidFill>
          <a:latin typeface="Helvetica Neue"/>
          <a:ea typeface="Helvetica Neue"/>
          <a:cs typeface="Helvetica Neue"/>
        </a:defRPr>
      </a:lvl4pPr>
      <a:lvl5pPr marL="2057400" indent="-228600" algn="l" defTabSz="457200" rtl="0" eaLnBrk="1" fontAlgn="base" hangingPunct="1">
        <a:spcBef>
          <a:spcPct val="20000"/>
        </a:spcBef>
        <a:spcAft>
          <a:spcPct val="0"/>
        </a:spcAft>
        <a:buClrTx/>
        <a:buFont typeface="Arial" pitchFamily="34" charset="0"/>
        <a:buChar char="•"/>
        <a:defRPr sz="2400" kern="1200">
          <a:solidFill>
            <a:schemeClr val="tx1"/>
          </a:solidFill>
          <a:latin typeface="Helvetica Neue"/>
          <a:ea typeface="Helvetica Neue"/>
          <a:cs typeface="Helvetica Neu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146" name="Picture 6" descr="PPT Image5e.jpg"/>
          <p:cNvPicPr>
            <a:picLocks noChangeAspect="1"/>
          </p:cNvPicPr>
          <p:nvPr/>
        </p:nvPicPr>
        <p:blipFill>
          <a:blip r:embed="rId4"/>
          <a:srcRect/>
          <a:stretch>
            <a:fillRect/>
          </a:stretch>
        </p:blipFill>
        <p:spPr bwMode="auto">
          <a:xfrm>
            <a:off x="0" y="0"/>
            <a:ext cx="9144000" cy="6858000"/>
          </a:xfrm>
          <a:prstGeom prst="rect">
            <a:avLst/>
          </a:prstGeom>
          <a:noFill/>
          <a:ln w="9525">
            <a:noFill/>
            <a:miter lim="800000"/>
            <a:headEnd/>
            <a:tailEnd/>
          </a:ln>
        </p:spPr>
      </p:pic>
      <p:pic>
        <p:nvPicPr>
          <p:cNvPr id="6148" name="Picture 10" descr="ATIS LOGO.png"/>
          <p:cNvPicPr>
            <a:picLocks noChangeAspect="1"/>
          </p:cNvPicPr>
          <p:nvPr/>
        </p:nvPicPr>
        <p:blipFill>
          <a:blip r:embed="rId5"/>
          <a:srcRect/>
          <a:stretch>
            <a:fillRect/>
          </a:stretch>
        </p:blipFill>
        <p:spPr bwMode="auto">
          <a:xfrm>
            <a:off x="426978" y="355544"/>
            <a:ext cx="1676400" cy="6381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7" r:id="rId1"/>
    <p:sldLayoutId id="2147483682" r:id="rId2"/>
  </p:sldLayoutIdLst>
  <p:timing>
    <p:tnLst>
      <p:par>
        <p:cTn id="1" dur="indefinite" restart="never" nodeType="tmRoot"/>
      </p:par>
    </p:tnLst>
  </p:timing>
  <p:hf hdr="0" dt="0"/>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atis.org/01_committ_forums/INC/index.asp"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voss@atis.org" TargetMode="External"/><Relationship Id="rId4" Type="http://schemas.openxmlformats.org/officeDocument/2006/relationships/hyperlink" Target="http://www.atis.org/01_committ_forums/INC/inc_docs.as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atis.org/01_legal/operatingpro.asp" TargetMode="External"/><Relationship Id="rId2" Type="http://schemas.openxmlformats.org/officeDocument/2006/relationships/hyperlink" Target="http://www.atis.org/01_membership/becomemem.asp"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45772" y="1190445"/>
            <a:ext cx="6268676" cy="2579297"/>
          </a:xfrm>
          <a:prstGeom prst="rect">
            <a:avLst/>
          </a:prstGeom>
        </p:spPr>
        <p:txBody>
          <a:bodyPr wrap="square" anchor="b"/>
          <a:lstStyle>
            <a:lvl1pPr algn="l" defTabSz="457200" rtl="0" fontAlgn="base">
              <a:spcBef>
                <a:spcPct val="0"/>
              </a:spcBef>
              <a:spcAft>
                <a:spcPct val="0"/>
              </a:spcAft>
              <a:defRPr sz="3000" b="1" kern="1200" baseline="0">
                <a:solidFill>
                  <a:schemeClr val="tx1"/>
                </a:solidFill>
                <a:latin typeface="Arial" pitchFamily="34" charset="0"/>
                <a:ea typeface="+mj-ea"/>
                <a:cs typeface="Arial" pitchFamily="34" charset="0"/>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US" sz="4000" dirty="0"/>
              <a:t>Industry </a:t>
            </a:r>
            <a:r>
              <a:rPr lang="en-US" sz="4000" dirty="0" smtClean="0"/>
              <a:t>Numbering </a:t>
            </a:r>
            <a:r>
              <a:rPr lang="en-US" sz="4000" dirty="0"/>
              <a:t>Committee (INC) Report to the NANC</a:t>
            </a:r>
          </a:p>
        </p:txBody>
      </p:sp>
      <p:sp>
        <p:nvSpPr>
          <p:cNvPr id="6" name="Subtitle 2"/>
          <p:cNvSpPr txBox="1">
            <a:spLocks/>
          </p:cNvSpPr>
          <p:nvPr/>
        </p:nvSpPr>
        <p:spPr>
          <a:xfrm>
            <a:off x="145771" y="3976764"/>
            <a:ext cx="5925420" cy="1785861"/>
          </a:xfrm>
          <a:prstGeom prst="rect">
            <a:avLst/>
          </a:prstGeom>
        </p:spPr>
        <p:txBody>
          <a:bodyPr>
            <a:noAutofit/>
          </a:bodyPr>
          <a:lstStyle/>
          <a:p>
            <a:pPr marL="4763">
              <a:lnSpc>
                <a:spcPts val="2400"/>
              </a:lnSpc>
              <a:spcBef>
                <a:spcPct val="20000"/>
              </a:spcBef>
            </a:pPr>
            <a:r>
              <a:rPr lang="en-US" sz="2400" b="1" dirty="0">
                <a:solidFill>
                  <a:schemeClr val="accent6">
                    <a:lumMod val="75000"/>
                  </a:schemeClr>
                </a:solidFill>
              </a:rPr>
              <a:t>Dyan Adams, INC Co-Chair</a:t>
            </a:r>
          </a:p>
          <a:p>
            <a:pPr marL="4763">
              <a:lnSpc>
                <a:spcPts val="2400"/>
              </a:lnSpc>
              <a:spcBef>
                <a:spcPct val="20000"/>
              </a:spcBef>
            </a:pPr>
            <a:r>
              <a:rPr lang="en-US" sz="2400" b="1" dirty="0" smtClean="0">
                <a:solidFill>
                  <a:schemeClr val="accent6">
                    <a:lumMod val="75000"/>
                  </a:schemeClr>
                </a:solidFill>
              </a:rPr>
              <a:t>Connie Hartman, </a:t>
            </a:r>
            <a:r>
              <a:rPr lang="en-US" sz="2400" b="1" dirty="0">
                <a:solidFill>
                  <a:schemeClr val="accent6">
                    <a:lumMod val="75000"/>
                  </a:schemeClr>
                </a:solidFill>
              </a:rPr>
              <a:t>INC </a:t>
            </a:r>
            <a:r>
              <a:rPr lang="en-US" sz="2400" b="1" dirty="0" smtClean="0">
                <a:solidFill>
                  <a:schemeClr val="accent6">
                    <a:lumMod val="75000"/>
                  </a:schemeClr>
                </a:solidFill>
              </a:rPr>
              <a:t>Co-Chair   </a:t>
            </a:r>
            <a:endParaRPr lang="en-US" sz="2400" b="1" dirty="0">
              <a:solidFill>
                <a:schemeClr val="accent6">
                  <a:lumMod val="75000"/>
                </a:schemeClr>
              </a:solidFill>
            </a:endParaRPr>
          </a:p>
          <a:p>
            <a:endParaRPr lang="en-US" sz="2400" i="1" dirty="0"/>
          </a:p>
          <a:p>
            <a:r>
              <a:rPr lang="en-US" sz="2400" i="1" dirty="0" smtClean="0"/>
              <a:t>June 30, 2016</a:t>
            </a:r>
            <a:endParaRPr lang="en-US" sz="2400" i="1" dirty="0"/>
          </a:p>
          <a:p>
            <a:endParaRPr lang="en-US" sz="2400" dirty="0" smtClean="0"/>
          </a:p>
          <a:p>
            <a:endParaRPr lang="en-US" sz="2400" dirty="0"/>
          </a:p>
          <a:p>
            <a:pPr marL="4763" lvl="1">
              <a:spcBef>
                <a:spcPct val="20000"/>
              </a:spcBef>
              <a:buFont typeface="Arial" charset="0"/>
              <a:buNone/>
            </a:pPr>
            <a:r>
              <a:rPr lang="en-US" sz="2400" i="1" dirty="0" smtClean="0">
                <a:solidFill>
                  <a:srgbClr val="000000"/>
                </a:solidFill>
                <a:latin typeface="Arial" pitchFamily="34" charset="0"/>
                <a:cs typeface="Arial" pitchFamily="34" charset="0"/>
              </a:rPr>
              <a:t> </a:t>
            </a:r>
            <a:endParaRPr lang="en-US" sz="2400" i="1" dirty="0">
              <a:solidFill>
                <a:srgbClr val="000000"/>
              </a:solidFill>
              <a:latin typeface="Arial" pitchFamily="34" charset="0"/>
              <a:cs typeface="Arial" pitchFamily="34" charset="0"/>
            </a:endParaRPr>
          </a:p>
        </p:txBody>
      </p:sp>
      <p:grpSp>
        <p:nvGrpSpPr>
          <p:cNvPr id="7" name="Group 6"/>
          <p:cNvGrpSpPr/>
          <p:nvPr/>
        </p:nvGrpSpPr>
        <p:grpSpPr>
          <a:xfrm>
            <a:off x="0" y="3709692"/>
            <a:ext cx="9144000" cy="45719"/>
            <a:chOff x="0" y="3711105"/>
            <a:chExt cx="9144000" cy="45719"/>
          </a:xfrm>
        </p:grpSpPr>
        <p:cxnSp>
          <p:nvCxnSpPr>
            <p:cNvPr id="8" name="Straight Connector 7"/>
            <p:cNvCxnSpPr/>
            <p:nvPr/>
          </p:nvCxnSpPr>
          <p:spPr>
            <a:xfrm>
              <a:off x="0" y="3751418"/>
              <a:ext cx="9144000" cy="1588"/>
            </a:xfrm>
            <a:prstGeom prst="line">
              <a:avLst/>
            </a:prstGeom>
            <a:ln w="6350" cap="flat" cmpd="sng" algn="ctr">
              <a:solidFill>
                <a:srgbClr val="595959"/>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8169942" y="3711105"/>
              <a:ext cx="974058" cy="45719"/>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547309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 788: 555 Line Number Assignments and Reclamation</a:t>
            </a:r>
          </a:p>
        </p:txBody>
      </p:sp>
      <p:sp>
        <p:nvSpPr>
          <p:cNvPr id="3" name="Content Placeholder 2"/>
          <p:cNvSpPr>
            <a:spLocks noGrp="1"/>
          </p:cNvSpPr>
          <p:nvPr>
            <p:ph idx="1"/>
          </p:nvPr>
        </p:nvSpPr>
        <p:spPr/>
        <p:txBody>
          <a:bodyPr/>
          <a:lstStyle/>
          <a:p>
            <a:r>
              <a:rPr lang="en-US" dirty="0"/>
              <a:t>INC reached consensus on the following toward the resolution of Issue 788:</a:t>
            </a:r>
          </a:p>
          <a:p>
            <a:pPr lvl="1"/>
            <a:r>
              <a:rPr lang="en-US" sz="2000" dirty="0"/>
              <a:t>INC will sunset the 555 NXX Assignment Guidelines and the future of a 555 resource will be determined if a need for the resource is identified and agreed to by INC.  </a:t>
            </a:r>
            <a:endParaRPr lang="en-US" sz="2000" dirty="0" smtClean="0"/>
          </a:p>
          <a:p>
            <a:pPr lvl="1"/>
            <a:r>
              <a:rPr lang="en-US" sz="2000" dirty="0" smtClean="0"/>
              <a:t>The </a:t>
            </a:r>
            <a:r>
              <a:rPr lang="en-US" sz="2000" dirty="0" err="1" smtClean="0"/>
              <a:t>sunsetting</a:t>
            </a:r>
            <a:r>
              <a:rPr lang="en-US" sz="2000" dirty="0" smtClean="0"/>
              <a:t> of the guidelines will be effective after completion of a 555 </a:t>
            </a:r>
            <a:r>
              <a:rPr lang="en-US" sz="2000" dirty="0"/>
              <a:t>NXX Reference </a:t>
            </a:r>
            <a:r>
              <a:rPr lang="en-US" sz="2000" dirty="0" smtClean="0"/>
              <a:t>Document, at which time this </a:t>
            </a:r>
            <a:r>
              <a:rPr lang="en-US" sz="2000" dirty="0"/>
              <a:t>decision will be formally conveyed to the </a:t>
            </a:r>
            <a:r>
              <a:rPr lang="en-US" sz="2000" dirty="0" smtClean="0"/>
              <a:t>FCC.</a:t>
            </a:r>
          </a:p>
          <a:p>
            <a:pPr lvl="1"/>
            <a:endParaRPr lang="en-US" sz="2400" dirty="0"/>
          </a:p>
          <a:p>
            <a:endParaRPr lang="en-US" dirty="0"/>
          </a:p>
        </p:txBody>
      </p:sp>
    </p:spTree>
    <p:extLst>
      <p:ext uri="{BB962C8B-B14F-4D97-AF65-F5344CB8AC3E}">
        <p14:creationId xmlns:p14="http://schemas.microsoft.com/office/powerpoint/2010/main" val="2683146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 788: 555 Line Number Assignments and Reclamation</a:t>
            </a:r>
          </a:p>
        </p:txBody>
      </p:sp>
      <p:sp>
        <p:nvSpPr>
          <p:cNvPr id="3" name="Content Placeholder 2"/>
          <p:cNvSpPr>
            <a:spLocks noGrp="1"/>
          </p:cNvSpPr>
          <p:nvPr>
            <p:ph idx="1"/>
          </p:nvPr>
        </p:nvSpPr>
        <p:spPr/>
        <p:txBody>
          <a:bodyPr/>
          <a:lstStyle/>
          <a:p>
            <a:r>
              <a:rPr lang="en-US" dirty="0"/>
              <a:t>INC will create a 555 NXX Reference Document to include:</a:t>
            </a:r>
          </a:p>
          <a:p>
            <a:pPr lvl="1">
              <a:buFont typeface="Courier New" panose="02070309020205020404" pitchFamily="49" charset="0"/>
              <a:buChar char="o"/>
            </a:pPr>
            <a:r>
              <a:rPr lang="en-US" dirty="0"/>
              <a:t>The history of the 555 line number resource.</a:t>
            </a:r>
          </a:p>
          <a:p>
            <a:pPr lvl="1">
              <a:buFont typeface="Courier New" panose="02070309020205020404" pitchFamily="49" charset="0"/>
              <a:buChar char="o"/>
            </a:pPr>
            <a:r>
              <a:rPr lang="en-US" dirty="0"/>
              <a:t>A listing of the non-working 555 line numbers used by the entertainment and advertising industries.</a:t>
            </a:r>
          </a:p>
          <a:p>
            <a:pPr lvl="1">
              <a:buFont typeface="Courier New" panose="02070309020205020404" pitchFamily="49" charset="0"/>
              <a:buChar char="o"/>
            </a:pPr>
            <a:r>
              <a:rPr lang="en-US" dirty="0"/>
              <a:t>Identification of the 555 line number currently in service.</a:t>
            </a:r>
          </a:p>
          <a:p>
            <a:pPr lvl="1">
              <a:buFont typeface="Courier New" panose="02070309020205020404" pitchFamily="49" charset="0"/>
              <a:buChar char="o"/>
            </a:pPr>
            <a:r>
              <a:rPr lang="en-US" dirty="0"/>
              <a:t>Any grandfathered 555 line numbers that are still in use and were originally identified in Appendix B of the 555 Technical Service Interconnection Agreements.</a:t>
            </a:r>
          </a:p>
          <a:p>
            <a:pPr marL="342900" lvl="1" indent="-342900">
              <a:spcBef>
                <a:spcPts val="1032"/>
              </a:spcBef>
            </a:pPr>
            <a:r>
              <a:rPr lang="en-US" sz="2400" dirty="0"/>
              <a:t>INC will notify the NGIIF of the sunset of the 555 NXX Assignment Guidelines so that they can determine next steps for the NGIIF’s 555 Technical Service Interconnection Agreements document.</a:t>
            </a:r>
          </a:p>
          <a:p>
            <a:endParaRPr lang="en-US" dirty="0"/>
          </a:p>
        </p:txBody>
      </p:sp>
    </p:spTree>
    <p:extLst>
      <p:ext uri="{BB962C8B-B14F-4D97-AF65-F5344CB8AC3E}">
        <p14:creationId xmlns:p14="http://schemas.microsoft.com/office/powerpoint/2010/main" val="2980298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 788: 555 Line Number Assignments and Reclamation</a:t>
            </a:r>
          </a:p>
        </p:txBody>
      </p:sp>
      <p:sp>
        <p:nvSpPr>
          <p:cNvPr id="3" name="Content Placeholder 2"/>
          <p:cNvSpPr>
            <a:spLocks noGrp="1"/>
          </p:cNvSpPr>
          <p:nvPr>
            <p:ph idx="1"/>
          </p:nvPr>
        </p:nvSpPr>
        <p:spPr>
          <a:xfrm>
            <a:off x="457200" y="1308596"/>
            <a:ext cx="8229600" cy="4735773"/>
          </a:xfrm>
        </p:spPr>
        <p:txBody>
          <a:bodyPr/>
          <a:lstStyle/>
          <a:p>
            <a:pPr marL="0" lvl="0" indent="0">
              <a:buNone/>
            </a:pPr>
            <a:r>
              <a:rPr lang="en-US" dirty="0"/>
              <a:t>INC agreed that NANPA will perform the following items:</a:t>
            </a:r>
          </a:p>
          <a:p>
            <a:pPr lvl="0"/>
            <a:r>
              <a:rPr lang="en-US" dirty="0"/>
              <a:t>Modify NAS to remove the ability for a NAS-registered user to access the 555 application (555 Part 1) and in-service certification (555 Part 3) forms as well as the Search 555 Forms function.  NANPA will retain the capability to access these functions. </a:t>
            </a:r>
          </a:p>
          <a:p>
            <a:pPr lvl="0"/>
            <a:r>
              <a:rPr lang="en-US" dirty="0"/>
              <a:t>Remove the 555 line number assignment report from the NANPA website and update the 555 line number resource description to reflect the sunset of the guidelines and the availability of the reference document.</a:t>
            </a:r>
          </a:p>
          <a:p>
            <a:pPr lvl="0"/>
            <a:r>
              <a:rPr lang="en-US" dirty="0"/>
              <a:t>Publish a NANPA Planning Letter announcing the sunset of the 555 NXX Assignment Guidelines and the 555 resource.</a:t>
            </a:r>
          </a:p>
          <a:p>
            <a:endParaRPr lang="en-US" dirty="0"/>
          </a:p>
        </p:txBody>
      </p:sp>
    </p:spTree>
    <p:extLst>
      <p:ext uri="{BB962C8B-B14F-4D97-AF65-F5344CB8AC3E}">
        <p14:creationId xmlns:p14="http://schemas.microsoft.com/office/powerpoint/2010/main" val="775238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Issue </a:t>
            </a:r>
            <a:r>
              <a:rPr lang="en-US" sz="2800" dirty="0" smtClean="0"/>
              <a:t>816: </a:t>
            </a:r>
            <a:r>
              <a:rPr lang="en-US" sz="2800" dirty="0"/>
              <a:t>Update p-ANI Administration Guidelines to Document Unavailable p-ANIs</a:t>
            </a:r>
          </a:p>
        </p:txBody>
      </p:sp>
      <p:sp>
        <p:nvSpPr>
          <p:cNvPr id="3" name="Content Placeholder 2"/>
          <p:cNvSpPr>
            <a:spLocks noGrp="1"/>
          </p:cNvSpPr>
          <p:nvPr>
            <p:ph idx="1"/>
          </p:nvPr>
        </p:nvSpPr>
        <p:spPr>
          <a:xfrm>
            <a:off x="457200" y="1270496"/>
            <a:ext cx="8229600" cy="4735773"/>
          </a:xfrm>
        </p:spPr>
        <p:txBody>
          <a:bodyPr/>
          <a:lstStyle/>
          <a:p>
            <a:pPr lvl="0"/>
            <a:r>
              <a:rPr lang="en-US" sz="2000" dirty="0"/>
              <a:t>In 2015, NENA’s i3 Architecture Working Group asked the RNA to set aside 50 </a:t>
            </a:r>
            <a:r>
              <a:rPr lang="en-US" sz="2000" dirty="0" smtClean="0"/>
              <a:t>p-ANIs </a:t>
            </a:r>
            <a:r>
              <a:rPr lang="en-US" sz="2000" dirty="0"/>
              <a:t>in each NPA for use in the Next Generation 9-1-1 Legacy Selective Router Gateway (LSRG). The RNA received an emailed approval from the FCC to do so. </a:t>
            </a:r>
          </a:p>
          <a:p>
            <a:pPr lvl="0"/>
            <a:r>
              <a:rPr lang="en-US" sz="2000" dirty="0"/>
              <a:t>The RNA has set aside the 211-9950 through 211-9999 range in each NPA, except for the 281, 405, 806, 870 and 903 NPAs. In those five NPAs, the 511-8950 through 511-8999 range is set aside for these purposes. The RNA will set aside the 211-9950 through 211-9999 range in each new NPA added to RNAS going forward.</a:t>
            </a:r>
          </a:p>
          <a:p>
            <a:pPr lvl="0"/>
            <a:r>
              <a:rPr lang="en-US" sz="2000" dirty="0"/>
              <a:t>The p-ANI Administration Guidelines were updated to: </a:t>
            </a:r>
          </a:p>
          <a:p>
            <a:pPr lvl="1">
              <a:buFont typeface="Courier New" panose="02070309020205020404" pitchFamily="49" charset="0"/>
              <a:buChar char="o"/>
            </a:pPr>
            <a:r>
              <a:rPr lang="en-US" sz="1800" dirty="0"/>
              <a:t>Document the specific ranges set aside and </a:t>
            </a:r>
            <a:r>
              <a:rPr lang="en-US" sz="1800" dirty="0" smtClean="0"/>
              <a:t>why.</a:t>
            </a:r>
            <a:endParaRPr lang="en-US" sz="1800" dirty="0"/>
          </a:p>
          <a:p>
            <a:pPr lvl="1">
              <a:buFont typeface="Courier New" panose="02070309020205020404" pitchFamily="49" charset="0"/>
              <a:buChar char="o"/>
            </a:pPr>
            <a:r>
              <a:rPr lang="en-US" sz="1800" dirty="0"/>
              <a:t>Direct the RNA not to assign p-ANIs if applicants request p-ANIs within these ranges.</a:t>
            </a:r>
          </a:p>
          <a:p>
            <a:pPr lvl="1">
              <a:buFont typeface="Courier New" panose="02070309020205020404" pitchFamily="49" charset="0"/>
              <a:buChar char="o"/>
            </a:pPr>
            <a:r>
              <a:rPr lang="en-US" sz="1800" dirty="0"/>
              <a:t>Add an “Unavailable” status for p-ANIs set aside for these purposes.</a:t>
            </a:r>
          </a:p>
          <a:p>
            <a:pPr lvl="1">
              <a:buFont typeface="Courier New" panose="02070309020205020404" pitchFamily="49" charset="0"/>
              <a:buChar char="o"/>
            </a:pPr>
            <a:r>
              <a:rPr lang="en-US" sz="1800" dirty="0"/>
              <a:t>Direct the RNA to set aside 211-9950 through 211-9999 range in new NPAs when they are added to RNAS.</a:t>
            </a:r>
          </a:p>
        </p:txBody>
      </p:sp>
    </p:spTree>
    <p:extLst>
      <p:ext uri="{BB962C8B-B14F-4D97-AF65-F5344CB8AC3E}">
        <p14:creationId xmlns:p14="http://schemas.microsoft.com/office/powerpoint/2010/main" val="3344584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a:t>Issues in </a:t>
            </a:r>
            <a:r>
              <a:rPr lang="en-US" sz="3000" dirty="0" smtClean="0"/>
              <a:t>Initial Closure and Initial Pending</a:t>
            </a:r>
            <a:endParaRPr lang="en-US" sz="3000" dirty="0"/>
          </a:p>
        </p:txBody>
      </p:sp>
      <p:sp>
        <p:nvSpPr>
          <p:cNvPr id="3" name="Content Placeholder 2"/>
          <p:cNvSpPr>
            <a:spLocks noGrp="1"/>
          </p:cNvSpPr>
          <p:nvPr>
            <p:ph idx="1"/>
          </p:nvPr>
        </p:nvSpPr>
        <p:spPr/>
        <p:txBody>
          <a:bodyPr/>
          <a:lstStyle/>
          <a:p>
            <a:r>
              <a:rPr lang="en-US" dirty="0"/>
              <a:t>Issue </a:t>
            </a:r>
            <a:r>
              <a:rPr lang="en-US" dirty="0" smtClean="0"/>
              <a:t>818: </a:t>
            </a:r>
            <a:r>
              <a:rPr lang="en-US" dirty="0"/>
              <a:t>Update Sections 4.3.1.1 and 4.3.1.2 of the TBPAG and Sections 4.2.1 and 4.2.2 of the COCAG </a:t>
            </a:r>
            <a:r>
              <a:rPr lang="en-US" dirty="0" smtClean="0"/>
              <a:t>Regarding Supporting Documentation </a:t>
            </a:r>
            <a:r>
              <a:rPr lang="en-US" dirty="0"/>
              <a:t>R</a:t>
            </a:r>
            <a:r>
              <a:rPr lang="en-US" dirty="0"/>
              <a:t>equired </a:t>
            </a:r>
            <a:r>
              <a:rPr lang="en-US" dirty="0"/>
              <a:t>under FCC 15-70</a:t>
            </a:r>
          </a:p>
          <a:p>
            <a:pPr lvl="1"/>
            <a:endParaRPr lang="en-US" dirty="0" smtClean="0"/>
          </a:p>
        </p:txBody>
      </p:sp>
    </p:spTree>
    <p:extLst>
      <p:ext uri="{BB962C8B-B14F-4D97-AF65-F5344CB8AC3E}">
        <p14:creationId xmlns:p14="http://schemas.microsoft.com/office/powerpoint/2010/main" val="27666002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b="1" dirty="0" smtClean="0"/>
              <a:t>Issues in Final Closure</a:t>
            </a:r>
          </a:p>
        </p:txBody>
      </p:sp>
      <p:sp>
        <p:nvSpPr>
          <p:cNvPr id="8196" name="Rectangle 3"/>
          <p:cNvSpPr>
            <a:spLocks noGrp="1" noChangeArrowheads="1"/>
          </p:cNvSpPr>
          <p:nvPr>
            <p:ph idx="1"/>
          </p:nvPr>
        </p:nvSpPr>
        <p:spPr/>
        <p:txBody>
          <a:bodyPr/>
          <a:lstStyle/>
          <a:p>
            <a:pPr lvl="0"/>
            <a:r>
              <a:rPr lang="en-US" dirty="0" smtClean="0"/>
              <a:t>Issue 811: </a:t>
            </a:r>
            <a:r>
              <a:rPr lang="en-US" dirty="0"/>
              <a:t>Update COCAG Part 2 and TBPAG Part 2A Forms</a:t>
            </a:r>
          </a:p>
          <a:p>
            <a:pPr lvl="0"/>
            <a:r>
              <a:rPr lang="en-US" dirty="0" smtClean="0"/>
              <a:t>Issue 812: </a:t>
            </a:r>
            <a:r>
              <a:rPr lang="en-US" dirty="0"/>
              <a:t>Update Footnote 45 related to FCC 15-70 ¶14 in TBPAG Section 4.3.1.1</a:t>
            </a:r>
          </a:p>
          <a:p>
            <a:pPr lvl="0"/>
            <a:r>
              <a:rPr lang="en-US" dirty="0" smtClean="0"/>
              <a:t>Issue 813: </a:t>
            </a:r>
            <a:r>
              <a:rPr lang="en-US" dirty="0"/>
              <a:t>Add missing fields to Section 1.1 and Section 1.5 of the p-ANI Part 1</a:t>
            </a:r>
          </a:p>
          <a:p>
            <a:pPr lvl="0"/>
            <a:r>
              <a:rPr lang="en-US" dirty="0" smtClean="0"/>
              <a:t>Issue 815: </a:t>
            </a:r>
            <a:r>
              <a:rPr lang="en-US" dirty="0"/>
              <a:t>Add missing fields to Section A Block Applicant on the Part 1B</a:t>
            </a:r>
          </a:p>
          <a:p>
            <a:pPr lvl="0"/>
            <a:r>
              <a:rPr lang="en-US" dirty="0" smtClean="0"/>
              <a:t>Issue 816: </a:t>
            </a:r>
            <a:r>
              <a:rPr lang="en-US" dirty="0"/>
              <a:t>Update p-ANI Administration Guidelines to Document Unavailable p-ANIs</a:t>
            </a:r>
          </a:p>
          <a:p>
            <a:pPr lvl="0"/>
            <a:endParaRPr lang="en-US" dirty="0"/>
          </a:p>
        </p:txBody>
      </p:sp>
    </p:spTree>
    <p:extLst>
      <p:ext uri="{BB962C8B-B14F-4D97-AF65-F5344CB8AC3E}">
        <p14:creationId xmlns:p14="http://schemas.microsoft.com/office/powerpoint/2010/main" val="6623091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r>
              <a:rPr lang="en-US" dirty="0" smtClean="0"/>
              <a:t>Relevant INC Web Pages</a:t>
            </a:r>
          </a:p>
        </p:txBody>
      </p:sp>
      <p:sp>
        <p:nvSpPr>
          <p:cNvPr id="10244" name="Rectangle 3"/>
          <p:cNvSpPr>
            <a:spLocks noGrp="1" noChangeArrowheads="1"/>
          </p:cNvSpPr>
          <p:nvPr>
            <p:ph idx="1"/>
          </p:nvPr>
        </p:nvSpPr>
        <p:spPr>
          <a:xfrm>
            <a:off x="457200" y="1351128"/>
            <a:ext cx="8458200" cy="4735773"/>
          </a:xfrm>
        </p:spPr>
        <p:txBody>
          <a:bodyPr>
            <a:normAutofit/>
          </a:bodyPr>
          <a:lstStyle/>
          <a:p>
            <a:r>
              <a:rPr lang="en-US" dirty="0" smtClean="0"/>
              <a:t>INC Homepage:  	</a:t>
            </a:r>
            <a:r>
              <a:rPr lang="en-US" dirty="0">
                <a:hlinkClick r:id="rId3"/>
              </a:rPr>
              <a:t>http://</a:t>
            </a:r>
            <a:r>
              <a:rPr lang="en-US" dirty="0" smtClean="0">
                <a:hlinkClick r:id="rId3"/>
              </a:rPr>
              <a:t>www.atis.org/01_committ_forums/INC/index.asp</a:t>
            </a:r>
            <a:r>
              <a:rPr lang="en-US" dirty="0" smtClean="0"/>
              <a:t> </a:t>
            </a:r>
            <a:endParaRPr lang="en-US" dirty="0"/>
          </a:p>
          <a:p>
            <a:r>
              <a:rPr lang="en-US" dirty="0" smtClean="0"/>
              <a:t>INC Published Documents: </a:t>
            </a:r>
            <a:r>
              <a:rPr lang="en-US" dirty="0" smtClean="0">
                <a:hlinkClick r:id="rId4"/>
              </a:rPr>
              <a:t>http</a:t>
            </a:r>
            <a:r>
              <a:rPr lang="en-US" dirty="0">
                <a:hlinkClick r:id="rId4"/>
              </a:rPr>
              <a:t>://</a:t>
            </a:r>
            <a:r>
              <a:rPr lang="en-US" dirty="0" smtClean="0">
                <a:hlinkClick r:id="rId4"/>
              </a:rPr>
              <a:t>www.atis.org/01_committ_forums/INC/inc_docs.asp</a:t>
            </a:r>
            <a:r>
              <a:rPr lang="en-US" dirty="0" smtClean="0"/>
              <a:t> </a:t>
            </a:r>
            <a:endParaRPr lang="en-US" dirty="0"/>
          </a:p>
          <a:p>
            <a:r>
              <a:rPr lang="en-US" dirty="0" smtClean="0"/>
              <a:t>Anyone </a:t>
            </a:r>
            <a:r>
              <a:rPr lang="en-US" dirty="0"/>
              <a:t>interested in </a:t>
            </a:r>
            <a:r>
              <a:rPr lang="en-US" dirty="0" smtClean="0"/>
              <a:t>information on INC or INC documents may contact Jackie Voss, ATIS INC Manager, via email at </a:t>
            </a:r>
            <a:r>
              <a:rPr lang="en-US" dirty="0" smtClean="0">
                <a:hlinkClick r:id="rId5"/>
              </a:rPr>
              <a:t>jvoss@atis.org</a:t>
            </a:r>
            <a:r>
              <a:rPr lang="en-US" dirty="0" smtClean="0"/>
              <a:t> or (913) 393-0891</a:t>
            </a:r>
            <a:endParaRPr lang="en-US" dirty="0"/>
          </a:p>
        </p:txBody>
      </p:sp>
    </p:spTree>
    <p:extLst>
      <p:ext uri="{BB962C8B-B14F-4D97-AF65-F5344CB8AC3E}">
        <p14:creationId xmlns:p14="http://schemas.microsoft.com/office/powerpoint/2010/main" val="3720595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pPr>
              <a:spcBef>
                <a:spcPts val="600"/>
              </a:spcBef>
            </a:pPr>
            <a:r>
              <a:rPr lang="en-US" dirty="0" smtClean="0"/>
              <a:t>About INC</a:t>
            </a:r>
          </a:p>
          <a:p>
            <a:pPr>
              <a:spcBef>
                <a:spcPts val="600"/>
              </a:spcBef>
            </a:pPr>
            <a:r>
              <a:rPr lang="en-US" dirty="0" smtClean="0"/>
              <a:t>INC Meetings/Membership </a:t>
            </a:r>
          </a:p>
          <a:p>
            <a:pPr>
              <a:spcBef>
                <a:spcPts val="600"/>
              </a:spcBef>
            </a:pPr>
            <a:r>
              <a:rPr lang="en-US" dirty="0" smtClean="0"/>
              <a:t>Issue 788: 555 Line Number Assignments and Reclamation</a:t>
            </a:r>
          </a:p>
          <a:p>
            <a:pPr>
              <a:spcBef>
                <a:spcPts val="600"/>
              </a:spcBef>
            </a:pPr>
            <a:r>
              <a:rPr lang="en-US" dirty="0" smtClean="0"/>
              <a:t>Issue 816: </a:t>
            </a:r>
            <a:r>
              <a:rPr lang="en-US" dirty="0"/>
              <a:t>Update p-ANI Administration Guidelines to Document Unavailable p-ANIs</a:t>
            </a:r>
            <a:endParaRPr lang="en-US" dirty="0" smtClean="0"/>
          </a:p>
        </p:txBody>
      </p:sp>
    </p:spTree>
    <p:extLst>
      <p:ext uri="{BB962C8B-B14F-4D97-AF65-F5344CB8AC3E}">
        <p14:creationId xmlns:p14="http://schemas.microsoft.com/office/powerpoint/2010/main" val="10490624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About INC</a:t>
            </a:r>
            <a:endParaRPr lang="en-US" dirty="0"/>
          </a:p>
        </p:txBody>
      </p:sp>
      <p:sp>
        <p:nvSpPr>
          <p:cNvPr id="4" name="Content Placeholder 3"/>
          <p:cNvSpPr>
            <a:spLocks noGrp="1"/>
          </p:cNvSpPr>
          <p:nvPr>
            <p:ph idx="1"/>
          </p:nvPr>
        </p:nvSpPr>
        <p:spPr/>
        <p:txBody>
          <a:bodyPr>
            <a:normAutofit/>
          </a:bodyPr>
          <a:lstStyle/>
          <a:p>
            <a:r>
              <a:rPr lang="en-US" dirty="0"/>
              <a:t>The Industry Numbering Committee (INC) provides an open forum to address and resolve industry-wide </a:t>
            </a:r>
            <a:r>
              <a:rPr lang="en-US" dirty="0" smtClean="0"/>
              <a:t>issues </a:t>
            </a:r>
            <a:r>
              <a:rPr lang="en-US" dirty="0"/>
              <a:t>associated with planning, administration, allocation, assignment and use of North American </a:t>
            </a:r>
            <a:r>
              <a:rPr lang="en-US" dirty="0" smtClean="0"/>
              <a:t>Numbering </a:t>
            </a:r>
            <a:r>
              <a:rPr lang="en-US" dirty="0"/>
              <a:t>Plan (NANP) numbering resources within the NANP area</a:t>
            </a:r>
            <a:r>
              <a:rPr lang="en-US" dirty="0" smtClean="0"/>
              <a:t>.</a:t>
            </a:r>
          </a:p>
          <a:p>
            <a:r>
              <a:rPr lang="en-US" dirty="0"/>
              <a:t>Membership</a:t>
            </a:r>
          </a:p>
          <a:p>
            <a:pPr lvl="1"/>
            <a:r>
              <a:rPr lang="en-US" sz="2400" dirty="0"/>
              <a:t>To become a member of INC or ATIS, see </a:t>
            </a:r>
            <a:r>
              <a:rPr lang="en-US" sz="2400" dirty="0">
                <a:solidFill>
                  <a:srgbClr val="000000"/>
                </a:solidFill>
                <a:hlinkClick r:id="rId2"/>
              </a:rPr>
              <a:t>http://www.atis.org/01_membership/becomemem.asp</a:t>
            </a:r>
            <a:r>
              <a:rPr lang="en-US" sz="2400" dirty="0">
                <a:solidFill>
                  <a:srgbClr val="000000"/>
                </a:solidFill>
              </a:rPr>
              <a:t> </a:t>
            </a:r>
            <a:endParaRPr lang="en-US" sz="2400" dirty="0" smtClean="0"/>
          </a:p>
          <a:p>
            <a:pPr lvl="1"/>
            <a:r>
              <a:rPr lang="en-US" sz="2400" dirty="0" smtClean="0"/>
              <a:t>To </a:t>
            </a:r>
            <a:r>
              <a:rPr lang="en-US" sz="2400" dirty="0"/>
              <a:t>understand how INC operates, see </a:t>
            </a:r>
            <a:r>
              <a:rPr lang="en-US" sz="2400" dirty="0">
                <a:hlinkClick r:id="rId3"/>
              </a:rPr>
              <a:t>http://</a:t>
            </a:r>
            <a:r>
              <a:rPr lang="en-US" sz="2400" dirty="0" smtClean="0">
                <a:hlinkClick r:id="rId3"/>
              </a:rPr>
              <a:t>www.atis.org/01_legal/operatingpro.asp</a:t>
            </a:r>
            <a:r>
              <a:rPr lang="en-US" sz="2400" dirty="0" smtClean="0"/>
              <a:t> </a:t>
            </a:r>
            <a:endParaRPr lang="en-US" dirty="0" smtClean="0"/>
          </a:p>
        </p:txBody>
      </p:sp>
    </p:spTree>
    <p:extLst>
      <p:ext uri="{BB962C8B-B14F-4D97-AF65-F5344CB8AC3E}">
        <p14:creationId xmlns:p14="http://schemas.microsoft.com/office/powerpoint/2010/main" val="265647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dirty="0" smtClean="0"/>
              <a:t>INC Meetings</a:t>
            </a:r>
          </a:p>
        </p:txBody>
      </p:sp>
      <p:sp>
        <p:nvSpPr>
          <p:cNvPr id="4100" name="Rectangle 3"/>
          <p:cNvSpPr>
            <a:spLocks noGrp="1" noChangeArrowheads="1"/>
          </p:cNvSpPr>
          <p:nvPr>
            <p:ph idx="1"/>
          </p:nvPr>
        </p:nvSpPr>
        <p:spPr>
          <a:xfrm>
            <a:off x="184067" y="1223158"/>
            <a:ext cx="8805554" cy="4880759"/>
          </a:xfrm>
        </p:spPr>
        <p:txBody>
          <a:bodyPr/>
          <a:lstStyle/>
          <a:p>
            <a:r>
              <a:rPr lang="en-US" sz="2800" dirty="0" smtClean="0"/>
              <a:t>Meetings</a:t>
            </a:r>
          </a:p>
          <a:p>
            <a:pPr lvl="1"/>
            <a:r>
              <a:rPr lang="en-US" sz="2400" dirty="0" smtClean="0"/>
              <a:t>Since the previous NANC meeting, INC held </a:t>
            </a:r>
            <a:r>
              <a:rPr lang="en-US" sz="2400" dirty="0" smtClean="0"/>
              <a:t>two virtual meetings </a:t>
            </a:r>
            <a:r>
              <a:rPr lang="en-US" sz="2400" dirty="0" smtClean="0"/>
              <a:t>in March </a:t>
            </a:r>
            <a:r>
              <a:rPr lang="en-US" sz="2400" dirty="0" smtClean="0"/>
              <a:t>and June and </a:t>
            </a:r>
            <a:r>
              <a:rPr lang="en-US" sz="2400" dirty="0" smtClean="0"/>
              <a:t>one face-to-face meeting in May 2016.</a:t>
            </a:r>
          </a:p>
        </p:txBody>
      </p:sp>
    </p:spTree>
    <p:extLst>
      <p:ext uri="{BB962C8B-B14F-4D97-AF65-F5344CB8AC3E}">
        <p14:creationId xmlns:p14="http://schemas.microsoft.com/office/powerpoint/2010/main" val="2633845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 788</a:t>
            </a:r>
            <a:r>
              <a:rPr lang="en-US" dirty="0"/>
              <a:t>: 555 Line Number Assignments and Reclamation</a:t>
            </a:r>
          </a:p>
        </p:txBody>
      </p:sp>
      <p:sp>
        <p:nvSpPr>
          <p:cNvPr id="3" name="Content Placeholder 2"/>
          <p:cNvSpPr>
            <a:spLocks noGrp="1"/>
          </p:cNvSpPr>
          <p:nvPr>
            <p:ph idx="1"/>
          </p:nvPr>
        </p:nvSpPr>
        <p:spPr/>
        <p:txBody>
          <a:bodyPr/>
          <a:lstStyle/>
          <a:p>
            <a:r>
              <a:rPr lang="en-US" dirty="0"/>
              <a:t>The 555 NXX Assignment Guidelines were created and individual line assignments began in 1994. </a:t>
            </a:r>
          </a:p>
          <a:p>
            <a:pPr lvl="1"/>
            <a:r>
              <a:rPr lang="en-US" sz="2400" dirty="0"/>
              <a:t>Proposed use of 555-XXXX line numbers was to provide an alternative resource for information providers, and potential nationwide use of the seven-digit resource.  </a:t>
            </a:r>
          </a:p>
          <a:p>
            <a:pPr lvl="1"/>
            <a:r>
              <a:rPr lang="en-US" sz="2400" dirty="0"/>
              <a:t>The </a:t>
            </a:r>
            <a:r>
              <a:rPr lang="en-US" sz="2400" i="1" dirty="0"/>
              <a:t>555 Technical Service Interconnection Agreements </a:t>
            </a:r>
            <a:r>
              <a:rPr lang="en-US" sz="2400" dirty="0"/>
              <a:t>(ATIS-0300077) provides potential technical service interconnections that could be put in place to transfer end user billing and dialing information to the designated service provider.</a:t>
            </a:r>
          </a:p>
          <a:p>
            <a:endParaRPr lang="en-US" sz="2000" dirty="0"/>
          </a:p>
        </p:txBody>
      </p:sp>
    </p:spTree>
    <p:extLst>
      <p:ext uri="{BB962C8B-B14F-4D97-AF65-F5344CB8AC3E}">
        <p14:creationId xmlns:p14="http://schemas.microsoft.com/office/powerpoint/2010/main" val="4078732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 788: 555 Line Number Assignments and Reclamation</a:t>
            </a:r>
          </a:p>
        </p:txBody>
      </p:sp>
      <p:sp>
        <p:nvSpPr>
          <p:cNvPr id="3" name="Content Placeholder 2"/>
          <p:cNvSpPr>
            <a:spLocks noGrp="1"/>
          </p:cNvSpPr>
          <p:nvPr>
            <p:ph idx="1"/>
          </p:nvPr>
        </p:nvSpPr>
        <p:spPr/>
        <p:txBody>
          <a:bodyPr/>
          <a:lstStyle/>
          <a:p>
            <a:r>
              <a:rPr lang="en-US" dirty="0"/>
              <a:t>70% of the resource was assigned by 2000.</a:t>
            </a:r>
          </a:p>
          <a:p>
            <a:r>
              <a:rPr lang="en-US" dirty="0"/>
              <a:t>NANPA had only received in-service confirmation for less than 100 numbers, 80 of them identifying a carrier that subsequently went out of business.  NANPA was not aware of any instances where a line number was dialable from the PSTN. </a:t>
            </a:r>
          </a:p>
          <a:p>
            <a:r>
              <a:rPr lang="en-US" dirty="0"/>
              <a:t>NANPA performed outreach activities under Issue 788 to determine the status of all assignments.  The outreach efforts revealed that many assignees were not aware of the Guideline requirement to place the numbers in service, or that industry guidelines exist.  The outreach resulted in the return or reclamation of nearly 8,000 assignments.</a:t>
            </a:r>
          </a:p>
          <a:p>
            <a:endParaRPr lang="en-US" dirty="0"/>
          </a:p>
        </p:txBody>
      </p:sp>
    </p:spTree>
    <p:extLst>
      <p:ext uri="{BB962C8B-B14F-4D97-AF65-F5344CB8AC3E}">
        <p14:creationId xmlns:p14="http://schemas.microsoft.com/office/powerpoint/2010/main" val="1242043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 788: 555 Line Number Assignments and Reclamation</a:t>
            </a:r>
          </a:p>
        </p:txBody>
      </p:sp>
      <p:sp>
        <p:nvSpPr>
          <p:cNvPr id="3" name="Content Placeholder 2"/>
          <p:cNvSpPr>
            <a:spLocks noGrp="1"/>
          </p:cNvSpPr>
          <p:nvPr>
            <p:ph idx="1"/>
          </p:nvPr>
        </p:nvSpPr>
        <p:spPr/>
        <p:txBody>
          <a:bodyPr/>
          <a:lstStyle/>
          <a:p>
            <a:r>
              <a:rPr lang="en-US" dirty="0"/>
              <a:t>As of May 6, 2016, the 555 line number status is as follows:</a:t>
            </a:r>
          </a:p>
          <a:p>
            <a:pPr lvl="1"/>
            <a:r>
              <a:rPr lang="en-US" dirty="0"/>
              <a:t>9,726 numbers that are not assigned</a:t>
            </a:r>
          </a:p>
          <a:p>
            <a:pPr lvl="1"/>
            <a:r>
              <a:rPr lang="en-US" dirty="0"/>
              <a:t>116 numbers in Dispute (multiple applicants requested the same 555 line number during open enrollment)</a:t>
            </a:r>
          </a:p>
          <a:p>
            <a:pPr lvl="1"/>
            <a:r>
              <a:rPr lang="en-US" dirty="0"/>
              <a:t>56 numbers (no Part 3-In service certification) yet decline to return</a:t>
            </a:r>
          </a:p>
          <a:p>
            <a:pPr lvl="1"/>
            <a:r>
              <a:rPr lang="en-US" dirty="0"/>
              <a:t>1 assigned number (Part 3-In service certification)</a:t>
            </a:r>
          </a:p>
          <a:p>
            <a:pPr lvl="1"/>
            <a:r>
              <a:rPr lang="en-US" dirty="0"/>
              <a:t>1 national grandfathered Directory Assistance</a:t>
            </a:r>
          </a:p>
          <a:p>
            <a:pPr lvl="1"/>
            <a:r>
              <a:rPr lang="en-US" dirty="0"/>
              <a:t>100 used by entertainment and advertising industry as fictitious non-working numbers (555-0100 through 555-0199)</a:t>
            </a:r>
          </a:p>
          <a:p>
            <a:endParaRPr lang="en-US" dirty="0"/>
          </a:p>
        </p:txBody>
      </p:sp>
    </p:spTree>
    <p:extLst>
      <p:ext uri="{BB962C8B-B14F-4D97-AF65-F5344CB8AC3E}">
        <p14:creationId xmlns:p14="http://schemas.microsoft.com/office/powerpoint/2010/main" val="1127424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 788: 555 Line Number Assignments and Reclamation</a:t>
            </a:r>
          </a:p>
        </p:txBody>
      </p:sp>
      <p:sp>
        <p:nvSpPr>
          <p:cNvPr id="3" name="Content Placeholder 2"/>
          <p:cNvSpPr>
            <a:spLocks noGrp="1"/>
          </p:cNvSpPr>
          <p:nvPr>
            <p:ph idx="1"/>
          </p:nvPr>
        </p:nvSpPr>
        <p:spPr>
          <a:xfrm>
            <a:off x="457200" y="1319229"/>
            <a:ext cx="8229600" cy="4735773"/>
          </a:xfrm>
        </p:spPr>
        <p:txBody>
          <a:bodyPr/>
          <a:lstStyle/>
          <a:p>
            <a:r>
              <a:rPr lang="en-US" dirty="0"/>
              <a:t>555 line numbers are a public resource and administrative assignment does not imply ownership of the resource by the entity performing the administrative function, nor does it imply ownership by the entity to which it is assigned.</a:t>
            </a:r>
          </a:p>
          <a:p>
            <a:r>
              <a:rPr lang="en-US" dirty="0"/>
              <a:t>The assignees of the remaining 56 line numbers have refused to return the numbers for various reasons. Some have stated they “paid for” and/or “own” the number or still intend to put the numbers into service.</a:t>
            </a:r>
          </a:p>
          <a:p>
            <a:r>
              <a:rPr lang="en-US" dirty="0"/>
              <a:t>The vast majority of 555 line number assignments are to individuals, not service providers. </a:t>
            </a:r>
          </a:p>
          <a:p>
            <a:r>
              <a:rPr lang="en-US" dirty="0"/>
              <a:t>One 555 line number is in service and used for directory assistance-related services.</a:t>
            </a:r>
          </a:p>
          <a:p>
            <a:endParaRPr lang="en-US" dirty="0"/>
          </a:p>
        </p:txBody>
      </p:sp>
    </p:spTree>
    <p:extLst>
      <p:ext uri="{BB962C8B-B14F-4D97-AF65-F5344CB8AC3E}">
        <p14:creationId xmlns:p14="http://schemas.microsoft.com/office/powerpoint/2010/main" val="1151326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 788: 555 Line Number Assignments and Reclamation</a:t>
            </a:r>
          </a:p>
        </p:txBody>
      </p:sp>
      <p:sp>
        <p:nvSpPr>
          <p:cNvPr id="3" name="Content Placeholder 2"/>
          <p:cNvSpPr>
            <a:spLocks noGrp="1"/>
          </p:cNvSpPr>
          <p:nvPr>
            <p:ph idx="1"/>
          </p:nvPr>
        </p:nvSpPr>
        <p:spPr/>
        <p:txBody>
          <a:bodyPr/>
          <a:lstStyle/>
          <a:p>
            <a:r>
              <a:rPr lang="en-US" dirty="0"/>
              <a:t>The intended use for 555 numbers included the “provisioning of information services but may include a broad range of existing and future services as well.”</a:t>
            </a:r>
          </a:p>
          <a:p>
            <a:r>
              <a:rPr lang="en-US" dirty="0"/>
              <a:t>However, after 22 years and with only one number currently in service, INC determined that the purpose for which this resource was intended has been accommodated by other information/communication technologies.</a:t>
            </a:r>
          </a:p>
          <a:p>
            <a:endParaRPr lang="en-US" dirty="0"/>
          </a:p>
        </p:txBody>
      </p:sp>
    </p:spTree>
    <p:extLst>
      <p:ext uri="{BB962C8B-B14F-4D97-AF65-F5344CB8AC3E}">
        <p14:creationId xmlns:p14="http://schemas.microsoft.com/office/powerpoint/2010/main" val="2587712962"/>
      </p:ext>
    </p:extLst>
  </p:cSld>
  <p:clrMapOvr>
    <a:masterClrMapping/>
  </p:clrMapOvr>
</p:sld>
</file>

<file path=ppt/theme/theme1.xml><?xml version="1.0" encoding="utf-8"?>
<a:theme xmlns:a="http://schemas.openxmlformats.org/drawingml/2006/main" name="Final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TIS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TIS Theme (tit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57A004CFC26743AB85F522698C86B0" ma:contentTypeVersion="12" ma:contentTypeDescription="Create a new document." ma:contentTypeScope="" ma:versionID="de4491c0cd6dd9e0ba6144446ae10321">
  <xsd:schema xmlns:xsd="http://www.w3.org/2001/XMLSchema" xmlns:xs="http://www.w3.org/2001/XMLSchema" xmlns:p="http://schemas.microsoft.com/office/2006/metadata/properties" xmlns:ns2="42a30eba-9044-4c67-b600-664c6735ae2d" xmlns:ns3="0d272191-4a65-4592-9334-d673c31dd921" targetNamespace="http://schemas.microsoft.com/office/2006/metadata/properties" ma:root="true" ma:fieldsID="a77626da6f91be5ca125a197c4229555" ns2:_="" ns3:_="">
    <xsd:import namespace="42a30eba-9044-4c67-b600-664c6735ae2d"/>
    <xsd:import namespace="0d272191-4a65-4592-9334-d673c31dd92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a30eba-9044-4c67-b600-664c6735ae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d272191-4a65-4592-9334-d673c31dd92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5DA8122-5B1B-4351-BE66-28D1710EC148}"/>
</file>

<file path=customXml/itemProps2.xml><?xml version="1.0" encoding="utf-8"?>
<ds:datastoreItem xmlns:ds="http://schemas.openxmlformats.org/officeDocument/2006/customXml" ds:itemID="{E3735105-55D2-4689-8FF1-41059B82AFBB}"/>
</file>

<file path=customXml/itemProps3.xml><?xml version="1.0" encoding="utf-8"?>
<ds:datastoreItem xmlns:ds="http://schemas.openxmlformats.org/officeDocument/2006/customXml" ds:itemID="{D7629DF0-B2C8-4119-8D1B-AA280CF57937}"/>
</file>

<file path=docProps/app.xml><?xml version="1.0" encoding="utf-8"?>
<Properties xmlns="http://schemas.openxmlformats.org/officeDocument/2006/extended-properties" xmlns:vt="http://schemas.openxmlformats.org/officeDocument/2006/docPropsVTypes">
  <Template/>
  <TotalTime>9856</TotalTime>
  <Words>1242</Words>
  <Application>Microsoft Office PowerPoint</Application>
  <PresentationFormat>On-screen Show (4:3)</PresentationFormat>
  <Paragraphs>81</Paragraphs>
  <Slides>16</Slides>
  <Notes>2</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Final Template</vt:lpstr>
      <vt:lpstr>ATIS Theme (title)</vt:lpstr>
      <vt:lpstr>PowerPoint Presentation</vt:lpstr>
      <vt:lpstr>Overview</vt:lpstr>
      <vt:lpstr>About INC</vt:lpstr>
      <vt:lpstr>INC Meetings</vt:lpstr>
      <vt:lpstr>Issue 788: 555 Line Number Assignments and Reclamation</vt:lpstr>
      <vt:lpstr>Issue 788: 555 Line Number Assignments and Reclamation</vt:lpstr>
      <vt:lpstr>Issue 788: 555 Line Number Assignments and Reclamation</vt:lpstr>
      <vt:lpstr>Issue 788: 555 Line Number Assignments and Reclamation</vt:lpstr>
      <vt:lpstr>Issue 788: 555 Line Number Assignments and Reclamation</vt:lpstr>
      <vt:lpstr>Issue 788: 555 Line Number Assignments and Reclamation</vt:lpstr>
      <vt:lpstr>Issue 788: 555 Line Number Assignments and Reclamation</vt:lpstr>
      <vt:lpstr>Issue 788: 555 Line Number Assignments and Reclamation</vt:lpstr>
      <vt:lpstr>Issue 816: Update p-ANI Administration Guidelines to Document Unavailable p-ANIs</vt:lpstr>
      <vt:lpstr>Issues in Initial Closure and Initial Pending</vt:lpstr>
      <vt:lpstr>Issues in Final Closure</vt:lpstr>
      <vt:lpstr>Relevant INC Web Pages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Jakins</dc:creator>
  <cp:lastModifiedBy>Alexandra Blasgen</cp:lastModifiedBy>
  <cp:revision>646</cp:revision>
  <cp:lastPrinted>2013-12-09T16:37:01Z</cp:lastPrinted>
  <dcterms:created xsi:type="dcterms:W3CDTF">2011-09-29T20:53:31Z</dcterms:created>
  <dcterms:modified xsi:type="dcterms:W3CDTF">2016-06-20T15:03:36Z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0x0101007057A004CFC26743AB85F522698C86B0</vt:lpwstr>
  </property>
</Properties>
</file>