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3.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286" r:id="rId2"/>
    <p:sldId id="287" r:id="rId3"/>
    <p:sldId id="294" r:id="rId4"/>
    <p:sldId id="295" r:id="rId5"/>
    <p:sldId id="296" r:id="rId6"/>
    <p:sldId id="297" r:id="rId7"/>
    <p:sldId id="288" r:id="rId8"/>
    <p:sldId id="293" r:id="rId9"/>
    <p:sldId id="290" r:id="rId10"/>
    <p:sldId id="292" r:id="rId11"/>
  </p:sldIdLst>
  <p:sldSz cx="9144000" cy="6858000" type="screen4x3"/>
  <p:notesSz cx="6858000" cy="9296400"/>
  <p:defaultTextStyle>
    <a:defPPr>
      <a:defRPr lang="en-US"/>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0F1D80"/>
    <a:srgbClr val="293896"/>
    <a:srgbClr val="000066"/>
    <a:srgbClr val="1721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201" autoAdjust="0"/>
    <p:restoredTop sz="84375" autoAdjust="0"/>
  </p:normalViewPr>
  <p:slideViewPr>
    <p:cSldViewPr>
      <p:cViewPr>
        <p:scale>
          <a:sx n="80" d="100"/>
          <a:sy n="80" d="100"/>
        </p:scale>
        <p:origin x="-146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2556" y="-96"/>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Calibri" pitchFamily="34" charset="0"/>
              </a:defRPr>
            </a:lvl1pPr>
          </a:lstStyle>
          <a:p>
            <a:pPr>
              <a:defRPr/>
            </a:pPr>
            <a:endParaRPr lang="en-US"/>
          </a:p>
        </p:txBody>
      </p:sp>
      <p:sp>
        <p:nvSpPr>
          <p:cNvPr id="8195"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endParaRPr lang="en-US"/>
          </a:p>
        </p:txBody>
      </p:sp>
      <p:sp>
        <p:nvSpPr>
          <p:cNvPr id="8196"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Calibri" pitchFamily="34" charset="0"/>
              </a:defRPr>
            </a:lvl1pPr>
          </a:lstStyle>
          <a:p>
            <a:pPr>
              <a:defRPr/>
            </a:pPr>
            <a:endParaRPr lang="en-US"/>
          </a:p>
        </p:txBody>
      </p:sp>
      <p:sp>
        <p:nvSpPr>
          <p:cNvPr id="8197"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FB1800C5-4620-44C3-A88E-DD53E16F1226}" type="slidenum">
              <a:rPr lang="en-US"/>
              <a:pPr>
                <a:defRPr/>
              </a:pPr>
              <a:t>‹#›</a:t>
            </a:fld>
            <a:endParaRPr lang="en-US"/>
          </a:p>
        </p:txBody>
      </p:sp>
    </p:spTree>
    <p:extLst>
      <p:ext uri="{BB962C8B-B14F-4D97-AF65-F5344CB8AC3E}">
        <p14:creationId xmlns:p14="http://schemas.microsoft.com/office/powerpoint/2010/main" val="3540674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12291"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12295"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928ACBC-80F8-4D1E-B5BE-03B6DE8B0A16}" type="slidenum">
              <a:rPr lang="en-US"/>
              <a:pPr>
                <a:defRPr/>
              </a:pPr>
              <a:t>‹#›</a:t>
            </a:fld>
            <a:endParaRPr lang="en-US"/>
          </a:p>
        </p:txBody>
      </p:sp>
    </p:spTree>
    <p:extLst>
      <p:ext uri="{BB962C8B-B14F-4D97-AF65-F5344CB8AC3E}">
        <p14:creationId xmlns:p14="http://schemas.microsoft.com/office/powerpoint/2010/main" val="18773630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aphicFrame>
        <p:nvGraphicFramePr>
          <p:cNvPr id="4" name="Object 8"/>
          <p:cNvGraphicFramePr>
            <a:graphicFrameLocks noChangeAspect="1"/>
          </p:cNvGraphicFramePr>
          <p:nvPr/>
        </p:nvGraphicFramePr>
        <p:xfrm>
          <a:off x="0" y="0"/>
          <a:ext cx="9144000" cy="6858000"/>
        </p:xfrm>
        <a:graphic>
          <a:graphicData uri="http://schemas.openxmlformats.org/presentationml/2006/ole">
            <mc:AlternateContent xmlns:mc="http://schemas.openxmlformats.org/markup-compatibility/2006">
              <mc:Choice xmlns:v="urn:schemas-microsoft-com:vml" Requires="v">
                <p:oleObj spid="_x0000_s54298" name="Image" r:id="rId3" imgW="21028571" imgH="14628571" progId="">
                  <p:embed/>
                </p:oleObj>
              </mc:Choice>
              <mc:Fallback>
                <p:oleObj name="Image" r:id="rId3" imgW="21028571" imgH="14628571" progId="">
                  <p:embed/>
                  <p:pic>
                    <p:nvPicPr>
                      <p:cNvPr id="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099" name="Rectangle 3"/>
          <p:cNvSpPr>
            <a:spLocks noGrp="1" noChangeArrowheads="1"/>
          </p:cNvSpPr>
          <p:nvPr>
            <p:ph type="ctrTitle"/>
          </p:nvPr>
        </p:nvSpPr>
        <p:spPr>
          <a:xfrm>
            <a:off x="685800" y="1295400"/>
            <a:ext cx="7772400" cy="1470025"/>
          </a:xfrm>
        </p:spPr>
        <p:txBody>
          <a:bodyPr/>
          <a:lstStyle>
            <a:lvl1pPr algn="ctr">
              <a:defRPr sz="3200" b="1">
                <a:effectLst>
                  <a:outerShdw blurRad="38100" dist="38100" dir="2700000" algn="tl">
                    <a:srgbClr val="C0C0C0"/>
                  </a:outerShdw>
                </a:effectLst>
              </a:defRPr>
            </a:lvl1pPr>
          </a:lstStyle>
          <a:p>
            <a:r>
              <a:rPr lang="en-US"/>
              <a:t>Title of Presentation</a:t>
            </a:r>
          </a:p>
        </p:txBody>
      </p:sp>
      <p:sp>
        <p:nvSpPr>
          <p:cNvPr id="4100" name="Rectangle 4"/>
          <p:cNvSpPr>
            <a:spLocks noGrp="1" noChangeArrowheads="1"/>
          </p:cNvSpPr>
          <p:nvPr>
            <p:ph type="subTitle" idx="1"/>
          </p:nvPr>
        </p:nvSpPr>
        <p:spPr>
          <a:xfrm>
            <a:off x="1371600" y="3124200"/>
            <a:ext cx="6400800" cy="2286000"/>
          </a:xfrm>
        </p:spPr>
        <p:txBody>
          <a:bodyPr/>
          <a:lstStyle>
            <a:lvl1pPr marL="0" indent="0" algn="ctr">
              <a:buFontTx/>
              <a:buNone/>
              <a:defRPr sz="2400"/>
            </a:lvl1pPr>
          </a:lstStyle>
          <a:p>
            <a:r>
              <a:rPr lang="en-US"/>
              <a:t>Presentation Subtitle</a:t>
            </a:r>
          </a:p>
          <a:p>
            <a:r>
              <a:rPr lang="en-US"/>
              <a:t>Presenter</a:t>
            </a:r>
          </a:p>
          <a:p>
            <a:r>
              <a:rPr lang="en-US"/>
              <a:t>Date</a:t>
            </a:r>
          </a:p>
          <a:p>
            <a:r>
              <a:rPr lang="en-US"/>
              <a:t>Location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8D3DE5D4-B3B3-420D-8929-24CD0B0868D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0"/>
            <a:ext cx="205740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85800"/>
            <a:ext cx="60198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57C9F9FE-10A0-4C4C-90B2-9CD81A211CD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BDADD2E7-52F7-4DF7-BB97-BFA32FD9EC9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77FF3137-3E82-4602-81BC-69C24292B0F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2FADFCC8-6DA4-461D-A3C9-65EA0BD325F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3F3A0166-0BB8-47D1-B85A-09F84A9965E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EA425EA7-9861-4314-B844-E47AB72A15D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4CA156A7-F09F-4CDB-9F28-9C85FD96803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6ADFC8F1-BFCE-4611-998B-C5BF1D1C0D2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3818642C-96D6-431C-8DBE-43884718ED5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6" name="Object 11"/>
          <p:cNvGraphicFramePr>
            <a:graphicFrameLocks noChangeAspect="1"/>
          </p:cNvGraphicFramePr>
          <p:nvPr/>
        </p:nvGraphicFramePr>
        <p:xfrm>
          <a:off x="0" y="0"/>
          <a:ext cx="9144000" cy="6858000"/>
        </p:xfrm>
        <a:graphic>
          <a:graphicData uri="http://schemas.openxmlformats.org/presentationml/2006/ole">
            <mc:AlternateContent xmlns:mc="http://schemas.openxmlformats.org/markup-compatibility/2006">
              <mc:Choice xmlns:v="urn:schemas-microsoft-com:vml" Requires="v">
                <p:oleObj spid="_x0000_s1051" name="Image" r:id="rId14" imgW="21028571" imgH="14628571" progId="">
                  <p:embed/>
                </p:oleObj>
              </mc:Choice>
              <mc:Fallback>
                <p:oleObj name="Image" r:id="rId14" imgW="21028571" imgH="14628571" progId="">
                  <p:embed/>
                  <p:pic>
                    <p:nvPicPr>
                      <p:cNvPr id="0" name="Picture 1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028" name="Rectangle 2"/>
          <p:cNvSpPr>
            <a:spLocks noGrp="1" noChangeArrowheads="1"/>
          </p:cNvSpPr>
          <p:nvPr>
            <p:ph type="title"/>
          </p:nvPr>
        </p:nvSpPr>
        <p:spPr bwMode="auto">
          <a:xfrm>
            <a:off x="457200" y="685800"/>
            <a:ext cx="8229600" cy="8842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3"/>
          <p:cNvSpPr>
            <a:spLocks noGrp="1" noChangeArrowheads="1"/>
          </p:cNvSpPr>
          <p:nvPr>
            <p:ph type="body" idx="1"/>
          </p:nvPr>
        </p:nvSpPr>
        <p:spPr bwMode="auto">
          <a:xfrm>
            <a:off x="457200" y="1600200"/>
            <a:ext cx="82296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3733800" y="6496050"/>
            <a:ext cx="2133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a:latin typeface="+mn-lt"/>
              </a:defRPr>
            </a:lvl1pPr>
          </a:lstStyle>
          <a:p>
            <a:pPr>
              <a:defRPr/>
            </a:pPr>
            <a:fld id="{054F574C-41E7-415A-9993-947458B4BEF9}" type="slidenum">
              <a:rPr lang="en-US"/>
              <a:pPr>
                <a:defRPr/>
              </a:pPr>
              <a:t>‹#›</a:t>
            </a:fld>
            <a:endParaRPr lang="en-US"/>
          </a:p>
        </p:txBody>
      </p:sp>
      <p:sp>
        <p:nvSpPr>
          <p:cNvPr id="2" name="Rectangle 13"/>
          <p:cNvSpPr>
            <a:spLocks noChangeArrowheads="1"/>
          </p:cNvSpPr>
          <p:nvPr/>
        </p:nvSpPr>
        <p:spPr bwMode="auto">
          <a:xfrm>
            <a:off x="457200" y="6096000"/>
            <a:ext cx="2133600" cy="476250"/>
          </a:xfrm>
          <a:prstGeom prst="rect">
            <a:avLst/>
          </a:prstGeom>
          <a:noFill/>
          <a:ln w="9525">
            <a:noFill/>
            <a:miter lim="800000"/>
            <a:headEnd/>
            <a:tailEnd/>
          </a:ln>
        </p:spPr>
        <p:txBody>
          <a:bodyPr/>
          <a:lstStyle/>
          <a:p>
            <a:r>
              <a:rPr lang="en-US" sz="1200" dirty="0">
                <a:solidFill>
                  <a:srgbClr val="003366"/>
                </a:solidFill>
                <a:latin typeface="Calibri" pitchFamily="34" charset="0"/>
              </a:rPr>
              <a:t>INC Report to the NANC</a:t>
            </a:r>
          </a:p>
          <a:p>
            <a:r>
              <a:rPr lang="en-US" sz="1200" dirty="0" smtClean="0">
                <a:solidFill>
                  <a:srgbClr val="003366"/>
                </a:solidFill>
                <a:latin typeface="Calibri" pitchFamily="34" charset="0"/>
              </a:rPr>
              <a:t>May 17, </a:t>
            </a:r>
            <a:r>
              <a:rPr lang="en-US" sz="1200" dirty="0">
                <a:solidFill>
                  <a:srgbClr val="003366"/>
                </a:solidFill>
                <a:latin typeface="Calibri" pitchFamily="34" charset="0"/>
              </a:rPr>
              <a:t>2011</a:t>
            </a:r>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3600">
          <a:solidFill>
            <a:srgbClr val="003366"/>
          </a:solidFill>
          <a:latin typeface="+mj-lt"/>
          <a:ea typeface="+mj-ea"/>
          <a:cs typeface="+mj-cs"/>
        </a:defRPr>
      </a:lvl1pPr>
      <a:lvl2pPr algn="l" rtl="0" eaLnBrk="0" fontAlgn="base" hangingPunct="0">
        <a:spcBef>
          <a:spcPct val="0"/>
        </a:spcBef>
        <a:spcAft>
          <a:spcPct val="0"/>
        </a:spcAft>
        <a:defRPr sz="3600">
          <a:solidFill>
            <a:srgbClr val="003366"/>
          </a:solidFill>
          <a:latin typeface="Calibri" pitchFamily="34" charset="0"/>
        </a:defRPr>
      </a:lvl2pPr>
      <a:lvl3pPr algn="l" rtl="0" eaLnBrk="0" fontAlgn="base" hangingPunct="0">
        <a:spcBef>
          <a:spcPct val="0"/>
        </a:spcBef>
        <a:spcAft>
          <a:spcPct val="0"/>
        </a:spcAft>
        <a:defRPr sz="3600">
          <a:solidFill>
            <a:srgbClr val="003366"/>
          </a:solidFill>
          <a:latin typeface="Calibri" pitchFamily="34" charset="0"/>
        </a:defRPr>
      </a:lvl3pPr>
      <a:lvl4pPr algn="l" rtl="0" eaLnBrk="0" fontAlgn="base" hangingPunct="0">
        <a:spcBef>
          <a:spcPct val="0"/>
        </a:spcBef>
        <a:spcAft>
          <a:spcPct val="0"/>
        </a:spcAft>
        <a:defRPr sz="3600">
          <a:solidFill>
            <a:srgbClr val="003366"/>
          </a:solidFill>
          <a:latin typeface="Calibri" pitchFamily="34" charset="0"/>
        </a:defRPr>
      </a:lvl4pPr>
      <a:lvl5pPr algn="l" rtl="0" eaLnBrk="0" fontAlgn="base" hangingPunct="0">
        <a:spcBef>
          <a:spcPct val="0"/>
        </a:spcBef>
        <a:spcAft>
          <a:spcPct val="0"/>
        </a:spcAft>
        <a:defRPr sz="3600">
          <a:solidFill>
            <a:srgbClr val="003366"/>
          </a:solidFill>
          <a:latin typeface="Calibri" pitchFamily="34" charset="0"/>
        </a:defRPr>
      </a:lvl5pPr>
      <a:lvl6pPr marL="457200" algn="l" rtl="0" fontAlgn="base">
        <a:spcBef>
          <a:spcPct val="0"/>
        </a:spcBef>
        <a:spcAft>
          <a:spcPct val="0"/>
        </a:spcAft>
        <a:defRPr sz="3600">
          <a:solidFill>
            <a:srgbClr val="003366"/>
          </a:solidFill>
          <a:latin typeface="Calibri" pitchFamily="34" charset="0"/>
        </a:defRPr>
      </a:lvl6pPr>
      <a:lvl7pPr marL="914400" algn="l" rtl="0" fontAlgn="base">
        <a:spcBef>
          <a:spcPct val="0"/>
        </a:spcBef>
        <a:spcAft>
          <a:spcPct val="0"/>
        </a:spcAft>
        <a:defRPr sz="3600">
          <a:solidFill>
            <a:srgbClr val="003366"/>
          </a:solidFill>
          <a:latin typeface="Calibri" pitchFamily="34" charset="0"/>
        </a:defRPr>
      </a:lvl7pPr>
      <a:lvl8pPr marL="1371600" algn="l" rtl="0" fontAlgn="base">
        <a:spcBef>
          <a:spcPct val="0"/>
        </a:spcBef>
        <a:spcAft>
          <a:spcPct val="0"/>
        </a:spcAft>
        <a:defRPr sz="3600">
          <a:solidFill>
            <a:srgbClr val="003366"/>
          </a:solidFill>
          <a:latin typeface="Calibri" pitchFamily="34" charset="0"/>
        </a:defRPr>
      </a:lvl8pPr>
      <a:lvl9pPr marL="1828800" algn="l" rtl="0" fontAlgn="base">
        <a:spcBef>
          <a:spcPct val="0"/>
        </a:spcBef>
        <a:spcAft>
          <a:spcPct val="0"/>
        </a:spcAft>
        <a:defRPr sz="3600">
          <a:solidFill>
            <a:srgbClr val="003366"/>
          </a:solidFill>
          <a:latin typeface="Calibri" pitchFamily="34" charset="0"/>
        </a:defRPr>
      </a:lvl9pPr>
    </p:titleStyle>
    <p:bodyStyle>
      <a:lvl1pPr marL="342900" indent="-342900" algn="l" rtl="0" eaLnBrk="0" fontAlgn="base" hangingPunct="0">
        <a:spcBef>
          <a:spcPct val="20000"/>
        </a:spcBef>
        <a:spcAft>
          <a:spcPct val="0"/>
        </a:spcAft>
        <a:buChar char="•"/>
        <a:defRPr sz="2800">
          <a:solidFill>
            <a:srgbClr val="003366"/>
          </a:solidFill>
          <a:latin typeface="+mn-lt"/>
          <a:ea typeface="+mn-ea"/>
          <a:cs typeface="+mn-cs"/>
        </a:defRPr>
      </a:lvl1pPr>
      <a:lvl2pPr marL="742950" indent="-285750" algn="l" rtl="0" eaLnBrk="0" fontAlgn="base" hangingPunct="0">
        <a:spcBef>
          <a:spcPct val="20000"/>
        </a:spcBef>
        <a:spcAft>
          <a:spcPct val="0"/>
        </a:spcAft>
        <a:buChar char="–"/>
        <a:defRPr sz="2400">
          <a:solidFill>
            <a:srgbClr val="003366"/>
          </a:solidFill>
          <a:latin typeface="+mn-lt"/>
        </a:defRPr>
      </a:lvl2pPr>
      <a:lvl3pPr marL="1143000" indent="-228600" algn="l" rtl="0" eaLnBrk="0" fontAlgn="base" hangingPunct="0">
        <a:spcBef>
          <a:spcPct val="20000"/>
        </a:spcBef>
        <a:spcAft>
          <a:spcPct val="0"/>
        </a:spcAft>
        <a:buChar char="•"/>
        <a:defRPr sz="2000">
          <a:solidFill>
            <a:srgbClr val="003366"/>
          </a:solidFill>
          <a:latin typeface="+mn-lt"/>
        </a:defRPr>
      </a:lvl3pPr>
      <a:lvl4pPr marL="1600200" indent="-228600" algn="l" rtl="0" eaLnBrk="0" fontAlgn="base" hangingPunct="0">
        <a:spcBef>
          <a:spcPct val="20000"/>
        </a:spcBef>
        <a:spcAft>
          <a:spcPct val="0"/>
        </a:spcAft>
        <a:buChar char="–"/>
        <a:defRPr sz="2000">
          <a:solidFill>
            <a:srgbClr val="003366"/>
          </a:solidFill>
          <a:latin typeface="+mn-lt"/>
        </a:defRPr>
      </a:lvl4pPr>
      <a:lvl5pPr marL="2057400" indent="-228600" algn="l" rtl="0" eaLnBrk="0" fontAlgn="base" hangingPunct="0">
        <a:spcBef>
          <a:spcPct val="20000"/>
        </a:spcBef>
        <a:spcAft>
          <a:spcPct val="0"/>
        </a:spcAft>
        <a:buChar char="»"/>
        <a:defRPr sz="1600">
          <a:solidFill>
            <a:srgbClr val="003366"/>
          </a:solidFill>
          <a:latin typeface="+mn-lt"/>
        </a:defRPr>
      </a:lvl5pPr>
      <a:lvl6pPr marL="2514600" indent="-228600" algn="l" rtl="0" fontAlgn="base">
        <a:spcBef>
          <a:spcPct val="20000"/>
        </a:spcBef>
        <a:spcAft>
          <a:spcPct val="0"/>
        </a:spcAft>
        <a:buChar char="»"/>
        <a:defRPr sz="1600">
          <a:solidFill>
            <a:srgbClr val="003366"/>
          </a:solidFill>
          <a:latin typeface="+mn-lt"/>
        </a:defRPr>
      </a:lvl6pPr>
      <a:lvl7pPr marL="2971800" indent="-228600" algn="l" rtl="0" fontAlgn="base">
        <a:spcBef>
          <a:spcPct val="20000"/>
        </a:spcBef>
        <a:spcAft>
          <a:spcPct val="0"/>
        </a:spcAft>
        <a:buChar char="»"/>
        <a:defRPr sz="1600">
          <a:solidFill>
            <a:srgbClr val="003366"/>
          </a:solidFill>
          <a:latin typeface="+mn-lt"/>
        </a:defRPr>
      </a:lvl7pPr>
      <a:lvl8pPr marL="3429000" indent="-228600" algn="l" rtl="0" fontAlgn="base">
        <a:spcBef>
          <a:spcPct val="20000"/>
        </a:spcBef>
        <a:spcAft>
          <a:spcPct val="0"/>
        </a:spcAft>
        <a:buChar char="»"/>
        <a:defRPr sz="1600">
          <a:solidFill>
            <a:srgbClr val="003366"/>
          </a:solidFill>
          <a:latin typeface="+mn-lt"/>
        </a:defRPr>
      </a:lvl8pPr>
      <a:lvl9pPr marL="3886200" indent="-228600" algn="l" rtl="0" fontAlgn="base">
        <a:spcBef>
          <a:spcPct val="20000"/>
        </a:spcBef>
        <a:spcAft>
          <a:spcPct val="0"/>
        </a:spcAft>
        <a:buChar char="»"/>
        <a:defRPr sz="1600">
          <a:solidFill>
            <a:srgbClr val="0033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atis.org/inc/calendar.asp" TargetMode="External"/><Relationship Id="rId2" Type="http://schemas.openxmlformats.org/officeDocument/2006/relationships/hyperlink" Target="http://www.atis.org/inc/index.asp" TargetMode="External"/><Relationship Id="rId1" Type="http://schemas.openxmlformats.org/officeDocument/2006/relationships/slideLayout" Target="../slideLayouts/slideLayout2.xml"/><Relationship Id="rId6" Type="http://schemas.openxmlformats.org/officeDocument/2006/relationships/hyperlink" Target="http://www.atis.org/inc/incguides.asp" TargetMode="External"/><Relationship Id="rId5" Type="http://schemas.openxmlformats.org/officeDocument/2006/relationships/hyperlink" Target="http://www.atis.org/inc/mtgs_current.asp" TargetMode="External"/><Relationship Id="rId4" Type="http://schemas.openxmlformats.org/officeDocument/2006/relationships/hyperlink" Target="http://www.atis.org/inc/incissue.as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ctrTitle"/>
          </p:nvPr>
        </p:nvSpPr>
        <p:spPr/>
        <p:txBody>
          <a:bodyPr/>
          <a:lstStyle/>
          <a:p>
            <a:pPr eaLnBrk="1" hangingPunct="1"/>
            <a:r>
              <a:rPr lang="en-US" dirty="0" smtClean="0">
                <a:effectLst/>
              </a:rPr>
              <a:t>Industry Numbering Committee (INC) Report to the NANC</a:t>
            </a:r>
          </a:p>
        </p:txBody>
      </p:sp>
      <p:sp>
        <p:nvSpPr>
          <p:cNvPr id="35842" name="Rectangle 4"/>
          <p:cNvSpPr>
            <a:spLocks noGrp="1" noChangeArrowheads="1"/>
          </p:cNvSpPr>
          <p:nvPr>
            <p:ph type="subTitle" idx="1"/>
          </p:nvPr>
        </p:nvSpPr>
        <p:spPr/>
        <p:txBody>
          <a:bodyPr/>
          <a:lstStyle/>
          <a:p>
            <a:pPr eaLnBrk="1" hangingPunct="1"/>
            <a:r>
              <a:rPr lang="en-US" b="1" dirty="0" smtClean="0"/>
              <a:t>May 17, 2011</a:t>
            </a:r>
          </a:p>
          <a:p>
            <a:pPr eaLnBrk="1" hangingPunct="1"/>
            <a:r>
              <a:rPr lang="en-US" b="1" dirty="0" smtClean="0"/>
              <a:t/>
            </a:r>
            <a:br>
              <a:rPr lang="en-US" b="1" dirty="0" smtClean="0"/>
            </a:br>
            <a:r>
              <a:rPr lang="en-US" b="1" dirty="0" smtClean="0"/>
              <a:t> Natalie McNamer, INC Chair   </a:t>
            </a:r>
          </a:p>
          <a:p>
            <a:pPr eaLnBrk="1" hangingPunct="1"/>
            <a:r>
              <a:rPr lang="en-US" b="1" dirty="0" smtClean="0"/>
              <a:t>Dana Crandall, INC Vice Chair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C5511CF-A753-4F0F-98E5-E0DA89C1DF17}" type="slidenum">
              <a:rPr lang="en-US"/>
              <a:pPr>
                <a:defRPr/>
              </a:pPr>
              <a:t>10</a:t>
            </a:fld>
            <a:endParaRPr lang="en-US"/>
          </a:p>
        </p:txBody>
      </p:sp>
      <p:sp>
        <p:nvSpPr>
          <p:cNvPr id="40962" name="Rectangle 2"/>
          <p:cNvSpPr>
            <a:spLocks noGrp="1" noChangeArrowheads="1"/>
          </p:cNvSpPr>
          <p:nvPr>
            <p:ph type="title"/>
          </p:nvPr>
        </p:nvSpPr>
        <p:spPr/>
        <p:txBody>
          <a:bodyPr/>
          <a:lstStyle/>
          <a:p>
            <a:pPr eaLnBrk="1" hangingPunct="1"/>
            <a:r>
              <a:rPr lang="en-US" sz="3200" b="1" smtClean="0"/>
              <a:t>Relevant INC Web Pages</a:t>
            </a:r>
          </a:p>
        </p:txBody>
      </p:sp>
      <p:sp>
        <p:nvSpPr>
          <p:cNvPr id="40963" name="Rectangle 3"/>
          <p:cNvSpPr>
            <a:spLocks noGrp="1" noChangeArrowheads="1"/>
          </p:cNvSpPr>
          <p:nvPr>
            <p:ph type="body" idx="1"/>
          </p:nvPr>
        </p:nvSpPr>
        <p:spPr/>
        <p:txBody>
          <a:bodyPr/>
          <a:lstStyle/>
          <a:p>
            <a:pPr eaLnBrk="1" hangingPunct="1">
              <a:lnSpc>
                <a:spcPct val="90000"/>
              </a:lnSpc>
            </a:pPr>
            <a:r>
              <a:rPr lang="en-US" sz="2600" smtClean="0"/>
              <a:t>INC Homepage (front page to all INC links):  	</a:t>
            </a:r>
            <a:r>
              <a:rPr lang="en-US" sz="2600" smtClean="0">
                <a:hlinkClick r:id="rId2"/>
              </a:rPr>
              <a:t>http://www.atis.org/inc/index.asp</a:t>
            </a:r>
            <a:endParaRPr lang="en-US" sz="2600" smtClean="0"/>
          </a:p>
          <a:p>
            <a:pPr eaLnBrk="1" hangingPunct="1">
              <a:lnSpc>
                <a:spcPct val="90000"/>
              </a:lnSpc>
            </a:pPr>
            <a:r>
              <a:rPr lang="en-US" sz="2600" smtClean="0"/>
              <a:t>INC Calendar (future meeting logistics/agendas): 	</a:t>
            </a:r>
            <a:r>
              <a:rPr lang="en-US" sz="2600" smtClean="0">
                <a:hlinkClick r:id="rId3"/>
              </a:rPr>
              <a:t>http://www.atis.org/inc/calendar.asp</a:t>
            </a:r>
            <a:endParaRPr lang="en-US" sz="2600" smtClean="0"/>
          </a:p>
          <a:p>
            <a:pPr eaLnBrk="1" hangingPunct="1">
              <a:lnSpc>
                <a:spcPct val="90000"/>
              </a:lnSpc>
            </a:pPr>
            <a:r>
              <a:rPr lang="en-US" sz="2600" smtClean="0"/>
              <a:t>INC Issues (historical and active): 	</a:t>
            </a:r>
            <a:r>
              <a:rPr lang="en-US" sz="2600" smtClean="0">
                <a:hlinkClick r:id="rId4"/>
              </a:rPr>
              <a:t>http://www.atis.org/inc/incissue.asp</a:t>
            </a:r>
            <a:endParaRPr lang="en-US" sz="2600" smtClean="0"/>
          </a:p>
          <a:p>
            <a:pPr eaLnBrk="1" hangingPunct="1">
              <a:lnSpc>
                <a:spcPct val="90000"/>
              </a:lnSpc>
            </a:pPr>
            <a:r>
              <a:rPr lang="en-US" sz="2600" smtClean="0"/>
              <a:t>INC Meeting Records: 	</a:t>
            </a:r>
            <a:r>
              <a:rPr lang="en-US" sz="2600" smtClean="0">
                <a:hlinkClick r:id="rId5"/>
              </a:rPr>
              <a:t>http://www.atis.org/inc/mtgs_current.asp</a:t>
            </a:r>
            <a:endParaRPr lang="en-US" sz="2600" smtClean="0"/>
          </a:p>
          <a:p>
            <a:pPr eaLnBrk="1" hangingPunct="1">
              <a:lnSpc>
                <a:spcPct val="90000"/>
              </a:lnSpc>
            </a:pPr>
            <a:r>
              <a:rPr lang="en-US" sz="2600" smtClean="0"/>
              <a:t>INC Published Documents: 	</a:t>
            </a:r>
            <a:r>
              <a:rPr lang="en-US" sz="2600" smtClean="0">
                <a:hlinkClick r:id="rId6"/>
              </a:rPr>
              <a:t>http://www.atis.org/inc/incguides.asp</a:t>
            </a:r>
            <a:endParaRPr lang="en-US" sz="2600" smtClean="0"/>
          </a:p>
          <a:p>
            <a:pPr eaLnBrk="1" hangingPunct="1">
              <a:lnSpc>
                <a:spcPct val="90000"/>
              </a:lnSpc>
            </a:pPr>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E881775-F0E3-49E0-A9D8-4C5E5779A2F4}" type="slidenum">
              <a:rPr lang="en-US"/>
              <a:pPr>
                <a:defRPr/>
              </a:pPr>
              <a:t>2</a:t>
            </a:fld>
            <a:endParaRPr lang="en-US"/>
          </a:p>
        </p:txBody>
      </p:sp>
      <p:sp>
        <p:nvSpPr>
          <p:cNvPr id="36866" name="Rectangle 2"/>
          <p:cNvSpPr>
            <a:spLocks noGrp="1" noChangeArrowheads="1"/>
          </p:cNvSpPr>
          <p:nvPr>
            <p:ph type="title"/>
          </p:nvPr>
        </p:nvSpPr>
        <p:spPr/>
        <p:txBody>
          <a:bodyPr/>
          <a:lstStyle/>
          <a:p>
            <a:pPr eaLnBrk="1" hangingPunct="1"/>
            <a:r>
              <a:rPr lang="en-US" sz="3200" b="1" smtClean="0"/>
              <a:t>INC Meetings</a:t>
            </a:r>
          </a:p>
        </p:txBody>
      </p:sp>
      <p:sp>
        <p:nvSpPr>
          <p:cNvPr id="36867" name="Rectangle 3"/>
          <p:cNvSpPr>
            <a:spLocks noGrp="1" noChangeArrowheads="1"/>
          </p:cNvSpPr>
          <p:nvPr>
            <p:ph type="body" idx="1"/>
          </p:nvPr>
        </p:nvSpPr>
        <p:spPr>
          <a:xfrm>
            <a:off x="457200" y="1600200"/>
            <a:ext cx="8229600" cy="4038600"/>
          </a:xfrm>
        </p:spPr>
        <p:txBody>
          <a:bodyPr/>
          <a:lstStyle/>
          <a:p>
            <a:pPr eaLnBrk="1" hangingPunct="1">
              <a:spcBef>
                <a:spcPct val="0"/>
              </a:spcBef>
              <a:spcAft>
                <a:spcPct val="50000"/>
              </a:spcAft>
            </a:pPr>
            <a:r>
              <a:rPr lang="en-US" sz="2600" dirty="0" smtClean="0"/>
              <a:t>INC Meetings: INC held one interim General Session and one face-to-face meeting since the last NANC report.</a:t>
            </a:r>
          </a:p>
          <a:p>
            <a:pPr lvl="1" eaLnBrk="1" hangingPunct="1">
              <a:spcBef>
                <a:spcPct val="0"/>
              </a:spcBef>
              <a:spcAft>
                <a:spcPct val="50000"/>
              </a:spcAft>
            </a:pPr>
            <a:r>
              <a:rPr lang="en-US" dirty="0" smtClean="0"/>
              <a:t>Next INC Meeting: June 27-30, 2011 (Overland Park, KS)</a:t>
            </a:r>
          </a:p>
          <a:p>
            <a:pPr eaLnBrk="1" hangingPunct="1">
              <a:spcBef>
                <a:spcPct val="0"/>
              </a:spcBef>
              <a:spcAft>
                <a:spcPct val="50000"/>
              </a:spcAft>
            </a:pPr>
            <a:r>
              <a:rPr lang="en-US" sz="2600" dirty="0" smtClean="0"/>
              <a:t>Details on all future meetings can be found at:  </a:t>
            </a:r>
            <a:r>
              <a:rPr lang="en-US" sz="2600" b="1" dirty="0" smtClean="0"/>
              <a:t>www.atis.org/inc/calendar.asp</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bwMode="auto">
          <a:xfrm>
            <a:off x="3733800" y="6496050"/>
            <a:ext cx="2133600" cy="228600"/>
          </a:xfrm>
          <a:prstGeom prst="rect">
            <a:avLst/>
          </a:prstGeom>
          <a:noFill/>
          <a:ln>
            <a:miter lim="800000"/>
            <a:headEnd/>
            <a:tailEnd/>
          </a:ln>
        </p:spPr>
        <p:txBody>
          <a:bodyPr/>
          <a:lstStyle/>
          <a:p>
            <a:pPr algn="ctr">
              <a:defRPr/>
            </a:pPr>
            <a:fld id="{F600ABE0-8A60-4D12-882A-3ED29CFAE090}" type="slidenum">
              <a:rPr lang="en-US">
                <a:latin typeface="+mn-lt"/>
              </a:rPr>
              <a:pPr algn="ctr">
                <a:defRPr/>
              </a:pPr>
              <a:t>3</a:t>
            </a:fld>
            <a:endParaRPr lang="en-US">
              <a:latin typeface="+mn-lt"/>
            </a:endParaRPr>
          </a:p>
        </p:txBody>
      </p:sp>
      <p:sp>
        <p:nvSpPr>
          <p:cNvPr id="69634" name="Rectangle 2"/>
          <p:cNvSpPr>
            <a:spLocks noGrp="1" noChangeArrowheads="1"/>
          </p:cNvSpPr>
          <p:nvPr>
            <p:ph type="title" idx="4294967295"/>
          </p:nvPr>
        </p:nvSpPr>
        <p:spPr>
          <a:xfrm>
            <a:off x="457200" y="685800"/>
            <a:ext cx="8229600" cy="990600"/>
          </a:xfrm>
        </p:spPr>
        <p:txBody>
          <a:bodyPr/>
          <a:lstStyle/>
          <a:p>
            <a:pPr eaLnBrk="1" hangingPunct="1"/>
            <a:r>
              <a:rPr lang="en-US" sz="3200" b="1" dirty="0" smtClean="0"/>
              <a:t>NARP Subcommittee Issue 709: Updates to the p-ANI Guidelines and Forms</a:t>
            </a:r>
          </a:p>
        </p:txBody>
      </p:sp>
      <p:sp>
        <p:nvSpPr>
          <p:cNvPr id="69635" name="Rectangle 3"/>
          <p:cNvSpPr>
            <a:spLocks noGrp="1" noChangeArrowheads="1"/>
          </p:cNvSpPr>
          <p:nvPr>
            <p:ph type="body" idx="4294967295"/>
          </p:nvPr>
        </p:nvSpPr>
        <p:spPr>
          <a:xfrm>
            <a:off x="457200" y="1752600"/>
            <a:ext cx="8229600" cy="4038600"/>
          </a:xfrm>
        </p:spPr>
        <p:txBody>
          <a:bodyPr/>
          <a:lstStyle/>
          <a:p>
            <a:pPr eaLnBrk="1" hangingPunct="1">
              <a:lnSpc>
                <a:spcPct val="90000"/>
              </a:lnSpc>
            </a:pPr>
            <a:r>
              <a:rPr lang="en-US" sz="2200" dirty="0" smtClean="0"/>
              <a:t>In December 2010, the FCC provided clarification to the PA regarding certain issues and assumptions and directed the PA to submit a Change Order for the implementation of the permanent RNA Administration function for p-ANIs.</a:t>
            </a:r>
          </a:p>
          <a:p>
            <a:pPr eaLnBrk="1" hangingPunct="1">
              <a:lnSpc>
                <a:spcPct val="90000"/>
              </a:lnSpc>
            </a:pPr>
            <a:r>
              <a:rPr lang="en-US" sz="2200" dirty="0" smtClean="0"/>
              <a:t>On May 3, 2011, the INC held a joint meeting with ATIS ESIF to discuss clarifying points and update the p-ANI Guidelines to conform to the FCC clarifications.</a:t>
            </a:r>
          </a:p>
          <a:p>
            <a:pPr eaLnBrk="1" hangingPunct="1">
              <a:lnSpc>
                <a:spcPct val="90000"/>
              </a:lnSpc>
            </a:pPr>
            <a:r>
              <a:rPr lang="en-US" sz="2200" dirty="0" smtClean="0"/>
              <a:t>The clarifications include the identification of the appropriate regulatory authority and acceptable licensing/certification documentation for an Eligible User requesting p-ANI resources.</a:t>
            </a:r>
          </a:p>
          <a:p>
            <a:pPr eaLnBrk="1" hangingPunct="1">
              <a:lnSpc>
                <a:spcPct val="90000"/>
              </a:lnSpc>
            </a:pPr>
            <a:r>
              <a:rPr lang="en-US" sz="2200" dirty="0" smtClean="0"/>
              <a:t>INC continues to refine the Guidelines.</a:t>
            </a:r>
          </a:p>
        </p:txBody>
      </p:sp>
    </p:spTree>
    <p:extLst>
      <p:ext uri="{BB962C8B-B14F-4D97-AF65-F5344CB8AC3E}">
        <p14:creationId xmlns:p14="http://schemas.microsoft.com/office/powerpoint/2010/main" val="36080150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bwMode="auto">
          <a:xfrm>
            <a:off x="3733800" y="6496050"/>
            <a:ext cx="2133600" cy="228600"/>
          </a:xfrm>
          <a:prstGeom prst="rect">
            <a:avLst/>
          </a:prstGeom>
          <a:noFill/>
          <a:ln>
            <a:miter lim="800000"/>
            <a:headEnd/>
            <a:tailEnd/>
          </a:ln>
        </p:spPr>
        <p:txBody>
          <a:bodyPr/>
          <a:lstStyle/>
          <a:p>
            <a:pPr algn="ctr">
              <a:defRPr/>
            </a:pPr>
            <a:fld id="{190437D3-6EDC-4313-8670-A0F57B659FE4}" type="slidenum">
              <a:rPr lang="en-US">
                <a:latin typeface="+mn-lt"/>
              </a:rPr>
              <a:pPr algn="ctr">
                <a:defRPr/>
              </a:pPr>
              <a:t>4</a:t>
            </a:fld>
            <a:endParaRPr lang="en-US">
              <a:latin typeface="+mn-lt"/>
            </a:endParaRPr>
          </a:p>
        </p:txBody>
      </p:sp>
      <p:sp>
        <p:nvSpPr>
          <p:cNvPr id="14338" name="Rectangle 2"/>
          <p:cNvSpPr>
            <a:spLocks noGrp="1" noChangeArrowheads="1"/>
          </p:cNvSpPr>
          <p:nvPr>
            <p:ph type="title" idx="4294967295"/>
          </p:nvPr>
        </p:nvSpPr>
        <p:spPr>
          <a:xfrm>
            <a:off x="457200" y="609600"/>
            <a:ext cx="8229600" cy="990600"/>
          </a:xfrm>
        </p:spPr>
        <p:txBody>
          <a:bodyPr/>
          <a:lstStyle/>
          <a:p>
            <a:pPr eaLnBrk="1" hangingPunct="1"/>
            <a:r>
              <a:rPr lang="en-US" sz="3200" b="1" smtClean="0"/>
              <a:t>RAM Subcommittee Issue 710: NANC Action Item “multi-OCN Issue”</a:t>
            </a:r>
            <a:endParaRPr lang="en-US" sz="3200" smtClean="0"/>
          </a:p>
        </p:txBody>
      </p:sp>
      <p:sp>
        <p:nvSpPr>
          <p:cNvPr id="14339" name="Rectangle 3"/>
          <p:cNvSpPr>
            <a:spLocks noGrp="1" noChangeArrowheads="1"/>
          </p:cNvSpPr>
          <p:nvPr>
            <p:ph type="body" idx="4294967295"/>
          </p:nvPr>
        </p:nvSpPr>
        <p:spPr>
          <a:xfrm>
            <a:off x="457200" y="1600200"/>
            <a:ext cx="8229600" cy="4495800"/>
          </a:xfrm>
        </p:spPr>
        <p:txBody>
          <a:bodyPr/>
          <a:lstStyle/>
          <a:p>
            <a:pPr eaLnBrk="1" hangingPunct="1">
              <a:lnSpc>
                <a:spcPct val="90000"/>
              </a:lnSpc>
            </a:pPr>
            <a:r>
              <a:rPr lang="en-US" sz="1600" dirty="0" smtClean="0"/>
              <a:t>At the December 2010 NANC meeting, PA PUC staff requested that the NANC address the “multi-OCN issue” within states, and the INC received an Action Item to work with the PA PUC staff on the issue.</a:t>
            </a:r>
          </a:p>
          <a:p>
            <a:pPr eaLnBrk="1" hangingPunct="1">
              <a:lnSpc>
                <a:spcPct val="90000"/>
              </a:lnSpc>
            </a:pPr>
            <a:r>
              <a:rPr lang="en-US" sz="1600" dirty="0" smtClean="0"/>
              <a:t>Since then, INC has been working with the PA PUC staff to address staff’s concerns.</a:t>
            </a:r>
          </a:p>
          <a:p>
            <a:pPr eaLnBrk="1" hangingPunct="1">
              <a:lnSpc>
                <a:spcPct val="90000"/>
              </a:lnSpc>
            </a:pPr>
            <a:r>
              <a:rPr lang="en-US" sz="1600" dirty="0" smtClean="0"/>
              <a:t>To assist state commission staffs with identifying the relationship of a service provider’s multiple OCNs in a given state:</a:t>
            </a:r>
          </a:p>
          <a:p>
            <a:pPr lvl="1" eaLnBrk="1" hangingPunct="1">
              <a:lnSpc>
                <a:spcPct val="90000"/>
              </a:lnSpc>
            </a:pPr>
            <a:r>
              <a:rPr lang="en-US" sz="1400" dirty="0" smtClean="0"/>
              <a:t>INC added the Parent Company OCN field to the CO Code and Pooling Part 3 forms. </a:t>
            </a:r>
          </a:p>
          <a:p>
            <a:pPr lvl="1" eaLnBrk="1" hangingPunct="1">
              <a:lnSpc>
                <a:spcPct val="90000"/>
              </a:lnSpc>
            </a:pPr>
            <a:r>
              <a:rPr lang="en-US" sz="1400" dirty="0" smtClean="0"/>
              <a:t>NANPA and the PA will add the Parent Company OCN and the Parent Company OCN name to their Part 1, Part 1a and Part 3 Reports provided to the states.  </a:t>
            </a:r>
          </a:p>
          <a:p>
            <a:pPr eaLnBrk="1" hangingPunct="1">
              <a:lnSpc>
                <a:spcPct val="90000"/>
              </a:lnSpc>
            </a:pPr>
            <a:r>
              <a:rPr lang="en-US" sz="1600" dirty="0" smtClean="0"/>
              <a:t>These actions are expected to result in NANPA and PA change orders.</a:t>
            </a:r>
          </a:p>
          <a:p>
            <a:pPr eaLnBrk="1" hangingPunct="1">
              <a:lnSpc>
                <a:spcPct val="90000"/>
              </a:lnSpc>
            </a:pPr>
            <a:r>
              <a:rPr lang="en-US" sz="1600" dirty="0" smtClean="0"/>
              <a:t>INC also added text to the CO Code Guidelines and the Pooling Guidelines giving the states guidance to provide written direction and supporting documentation to the NANPA and the PA to deny numbering resources to an applicant when the state is aware that the applicant’s jurisdictional certification or license has been revoked.</a:t>
            </a:r>
          </a:p>
          <a:p>
            <a:pPr eaLnBrk="1" hangingPunct="1">
              <a:lnSpc>
                <a:spcPct val="90000"/>
              </a:lnSpc>
            </a:pPr>
            <a:r>
              <a:rPr lang="en-US" sz="1600" dirty="0" smtClean="0"/>
              <a:t>Finally, the INC also added text to the CO Code Guidelines and the Pooling Guidelines giving the NANPA and the PA direction to deny resources to an applicant when the appropriate regulatory authority has provided such written direction and supporting documentation.</a:t>
            </a:r>
          </a:p>
        </p:txBody>
      </p:sp>
    </p:spTree>
    <p:extLst>
      <p:ext uri="{BB962C8B-B14F-4D97-AF65-F5344CB8AC3E}">
        <p14:creationId xmlns:p14="http://schemas.microsoft.com/office/powerpoint/2010/main" val="13215901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bwMode="auto">
          <a:xfrm>
            <a:off x="3733800" y="6496050"/>
            <a:ext cx="2133600" cy="228600"/>
          </a:xfrm>
          <a:prstGeom prst="rect">
            <a:avLst/>
          </a:prstGeom>
          <a:noFill/>
          <a:ln>
            <a:miter lim="800000"/>
            <a:headEnd/>
            <a:tailEnd/>
          </a:ln>
        </p:spPr>
        <p:txBody>
          <a:bodyPr/>
          <a:lstStyle/>
          <a:p>
            <a:pPr algn="ctr">
              <a:defRPr/>
            </a:pPr>
            <a:fld id="{37D1D237-4783-4FF2-BB9A-164BEE5DF7BC}" type="slidenum">
              <a:rPr lang="en-US">
                <a:latin typeface="+mn-lt"/>
              </a:rPr>
              <a:pPr algn="ctr">
                <a:defRPr/>
              </a:pPr>
              <a:t>5</a:t>
            </a:fld>
            <a:endParaRPr lang="en-US">
              <a:latin typeface="+mn-lt"/>
            </a:endParaRPr>
          </a:p>
        </p:txBody>
      </p:sp>
      <p:sp>
        <p:nvSpPr>
          <p:cNvPr id="14338" name="Rectangle 2"/>
          <p:cNvSpPr>
            <a:spLocks noGrp="1" noChangeArrowheads="1"/>
          </p:cNvSpPr>
          <p:nvPr>
            <p:ph type="title" idx="4294967295"/>
          </p:nvPr>
        </p:nvSpPr>
        <p:spPr>
          <a:xfrm>
            <a:off x="457200" y="609600"/>
            <a:ext cx="8229600" cy="990600"/>
          </a:xfrm>
        </p:spPr>
        <p:txBody>
          <a:bodyPr/>
          <a:lstStyle/>
          <a:p>
            <a:pPr eaLnBrk="1" hangingPunct="1"/>
            <a:r>
              <a:rPr lang="en-US" sz="3200" b="1" smtClean="0"/>
              <a:t>RAM Subcommittee: State Concerns</a:t>
            </a:r>
            <a:endParaRPr lang="en-US" sz="3200" smtClean="0"/>
          </a:p>
        </p:txBody>
      </p:sp>
      <p:sp>
        <p:nvSpPr>
          <p:cNvPr id="14339" name="Rectangle 3"/>
          <p:cNvSpPr>
            <a:spLocks noGrp="1" noChangeArrowheads="1"/>
          </p:cNvSpPr>
          <p:nvPr>
            <p:ph type="body" idx="4294967295"/>
          </p:nvPr>
        </p:nvSpPr>
        <p:spPr>
          <a:xfrm>
            <a:off x="457200" y="1447800"/>
            <a:ext cx="8229600" cy="4495800"/>
          </a:xfrm>
        </p:spPr>
        <p:txBody>
          <a:bodyPr/>
          <a:lstStyle/>
          <a:p>
            <a:pPr eaLnBrk="1" hangingPunct="1">
              <a:lnSpc>
                <a:spcPct val="80000"/>
              </a:lnSpc>
            </a:pPr>
            <a:r>
              <a:rPr lang="en-US" sz="1800" dirty="0" smtClean="0"/>
              <a:t>At the March 2011 NANC meeting, Chairman Kane noted a couple of concerns raised by state commission staff.</a:t>
            </a:r>
          </a:p>
          <a:p>
            <a:pPr eaLnBrk="1" hangingPunct="1">
              <a:lnSpc>
                <a:spcPct val="80000"/>
              </a:lnSpc>
            </a:pPr>
            <a:r>
              <a:rPr lang="en-US" sz="1800" dirty="0" smtClean="0"/>
              <a:t>One concern raised was that some state commission staff want companies with both ILEC and CLEC affiliates in the same rate center to share blocks and codes across multiple OCNs rather than acquiring additional resources per OCN.</a:t>
            </a:r>
          </a:p>
          <a:p>
            <a:pPr eaLnBrk="1" hangingPunct="1">
              <a:lnSpc>
                <a:spcPct val="80000"/>
              </a:lnSpc>
            </a:pPr>
            <a:r>
              <a:rPr lang="en-US" sz="1800" dirty="0" smtClean="0"/>
              <a:t>There are regulatory, legal, and technical barriers that prevent companies with both ILEC and CLEC affiliates in the same rate center from sharing resources.</a:t>
            </a:r>
          </a:p>
          <a:p>
            <a:pPr lvl="1" eaLnBrk="1" hangingPunct="1">
              <a:lnSpc>
                <a:spcPct val="80000"/>
              </a:lnSpc>
            </a:pPr>
            <a:r>
              <a:rPr lang="en-US" sz="1800" dirty="0" smtClean="0"/>
              <a:t>ILECs have non-discrimination requirements.</a:t>
            </a:r>
          </a:p>
          <a:p>
            <a:pPr lvl="1" eaLnBrk="1" hangingPunct="1">
              <a:lnSpc>
                <a:spcPct val="80000"/>
              </a:lnSpc>
            </a:pPr>
            <a:r>
              <a:rPr lang="en-US" sz="1800" dirty="0" smtClean="0"/>
              <a:t>Combining or sharing resources is no simple task; provisioning systems and other operational support systems would have to be modified.</a:t>
            </a:r>
          </a:p>
          <a:p>
            <a:pPr lvl="1" eaLnBrk="1" hangingPunct="1">
              <a:lnSpc>
                <a:spcPct val="80000"/>
              </a:lnSpc>
            </a:pPr>
            <a:r>
              <a:rPr lang="en-US" sz="1800" dirty="0" smtClean="0"/>
              <a:t>Separate networks exist and need to be maintained because there are different regulations for ILECs and CLECs.</a:t>
            </a:r>
          </a:p>
          <a:p>
            <a:pPr lvl="1" eaLnBrk="1" hangingPunct="1">
              <a:lnSpc>
                <a:spcPct val="80000"/>
              </a:lnSpc>
            </a:pPr>
            <a:r>
              <a:rPr lang="en-US" sz="1800" dirty="0" smtClean="0"/>
              <a:t>There are also various reporting implications when combining numbering resources within multiple networks.</a:t>
            </a:r>
          </a:p>
          <a:p>
            <a:pPr eaLnBrk="1" hangingPunct="1">
              <a:lnSpc>
                <a:spcPct val="80000"/>
              </a:lnSpc>
            </a:pPr>
            <a:r>
              <a:rPr lang="en-US" sz="1800" dirty="0"/>
              <a:t>47 CFR 52.15 </a:t>
            </a:r>
            <a:r>
              <a:rPr lang="en-US" sz="1800" dirty="0" smtClean="0"/>
              <a:t>(g) requires that service providers apply for resources on a per OCN basis.</a:t>
            </a:r>
            <a:endParaRPr lang="en-US" sz="1800" dirty="0"/>
          </a:p>
          <a:p>
            <a:pPr eaLnBrk="1" hangingPunct="1">
              <a:lnSpc>
                <a:spcPct val="80000"/>
              </a:lnSpc>
            </a:pPr>
            <a:r>
              <a:rPr lang="en-US" sz="1800" dirty="0"/>
              <a:t>INC’s work under Issue 710 may alleviate some state concerns.</a:t>
            </a:r>
          </a:p>
        </p:txBody>
      </p:sp>
    </p:spTree>
    <p:extLst>
      <p:ext uri="{BB962C8B-B14F-4D97-AF65-F5344CB8AC3E}">
        <p14:creationId xmlns:p14="http://schemas.microsoft.com/office/powerpoint/2010/main" val="36364874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bwMode="auto">
          <a:xfrm>
            <a:off x="3733800" y="6496050"/>
            <a:ext cx="2133600" cy="228600"/>
          </a:xfrm>
          <a:prstGeom prst="rect">
            <a:avLst/>
          </a:prstGeom>
          <a:noFill/>
          <a:ln>
            <a:miter lim="800000"/>
            <a:headEnd/>
            <a:tailEnd/>
          </a:ln>
        </p:spPr>
        <p:txBody>
          <a:bodyPr/>
          <a:lstStyle/>
          <a:p>
            <a:pPr algn="ctr">
              <a:defRPr/>
            </a:pPr>
            <a:fld id="{37D1D237-4783-4FF2-BB9A-164BEE5DF7BC}" type="slidenum">
              <a:rPr lang="en-US">
                <a:latin typeface="+mn-lt"/>
              </a:rPr>
              <a:pPr algn="ctr">
                <a:defRPr/>
              </a:pPr>
              <a:t>6</a:t>
            </a:fld>
            <a:endParaRPr lang="en-US">
              <a:latin typeface="+mn-lt"/>
            </a:endParaRPr>
          </a:p>
        </p:txBody>
      </p:sp>
      <p:sp>
        <p:nvSpPr>
          <p:cNvPr id="14338" name="Rectangle 2"/>
          <p:cNvSpPr>
            <a:spLocks noGrp="1" noChangeArrowheads="1"/>
          </p:cNvSpPr>
          <p:nvPr>
            <p:ph type="title" idx="4294967295"/>
          </p:nvPr>
        </p:nvSpPr>
        <p:spPr>
          <a:xfrm>
            <a:off x="457200" y="609600"/>
            <a:ext cx="8229600" cy="990600"/>
          </a:xfrm>
        </p:spPr>
        <p:txBody>
          <a:bodyPr/>
          <a:lstStyle/>
          <a:p>
            <a:pPr eaLnBrk="1" hangingPunct="1"/>
            <a:r>
              <a:rPr lang="en-US" sz="3200" b="1" dirty="0" smtClean="0"/>
              <a:t>RAM Subcommittee: State Concerns</a:t>
            </a:r>
            <a:endParaRPr lang="en-US" sz="3200" dirty="0" smtClean="0"/>
          </a:p>
        </p:txBody>
      </p:sp>
      <p:sp>
        <p:nvSpPr>
          <p:cNvPr id="14339" name="Rectangle 3"/>
          <p:cNvSpPr>
            <a:spLocks noGrp="1" noChangeArrowheads="1"/>
          </p:cNvSpPr>
          <p:nvPr>
            <p:ph type="body" idx="4294967295"/>
          </p:nvPr>
        </p:nvSpPr>
        <p:spPr>
          <a:xfrm>
            <a:off x="457200" y="1447800"/>
            <a:ext cx="8229600" cy="4495800"/>
          </a:xfrm>
        </p:spPr>
        <p:txBody>
          <a:bodyPr/>
          <a:lstStyle/>
          <a:p>
            <a:pPr eaLnBrk="1" hangingPunct="1"/>
            <a:r>
              <a:rPr lang="en-US" sz="1800" dirty="0" smtClean="0"/>
              <a:t>Another concern raised was that some state commission staffers believe the 7 calendar day application processing timeframe is too short for staff to review code and block applications.</a:t>
            </a:r>
          </a:p>
          <a:p>
            <a:pPr eaLnBrk="1" hangingPunct="1"/>
            <a:r>
              <a:rPr lang="en-US" sz="1800" dirty="0"/>
              <a:t>Staff </a:t>
            </a:r>
            <a:r>
              <a:rPr lang="en-US" sz="1800" dirty="0" smtClean="0"/>
              <a:t>suggested </a:t>
            </a:r>
            <a:r>
              <a:rPr lang="en-US" sz="1800" dirty="0"/>
              <a:t>that INC extend the time or consider state furlough days </a:t>
            </a:r>
            <a:r>
              <a:rPr lang="en-US" sz="1800" dirty="0" smtClean="0"/>
              <a:t>and state holidays in </a:t>
            </a:r>
            <a:r>
              <a:rPr lang="en-US" sz="1800" dirty="0"/>
              <a:t>the timeframe </a:t>
            </a:r>
            <a:r>
              <a:rPr lang="en-US" sz="1800" dirty="0" smtClean="0"/>
              <a:t>calculation.</a:t>
            </a:r>
            <a:endParaRPr lang="en-US" sz="1800" dirty="0"/>
          </a:p>
          <a:p>
            <a:pPr eaLnBrk="1" hangingPunct="1"/>
            <a:r>
              <a:rPr lang="en-US" sz="1800" dirty="0" smtClean="0"/>
              <a:t>Per </a:t>
            </a:r>
            <a:r>
              <a:rPr lang="en-US" sz="1800" dirty="0"/>
              <a:t>Chairman Kane’s request, the INC Chair reached out to a specific state commission staffer to further understand </a:t>
            </a:r>
            <a:r>
              <a:rPr lang="en-US" sz="1800" dirty="0" smtClean="0"/>
              <a:t>this concern, and staff provided some written information and other suggestions for INC’s consideration.</a:t>
            </a:r>
          </a:p>
          <a:p>
            <a:pPr eaLnBrk="1" hangingPunct="1"/>
            <a:r>
              <a:rPr lang="en-US" sz="1800" dirty="0" smtClean="0"/>
              <a:t>INC leadership will bring an issue to INC’s next meeting in June so that INC may fully discuss and consider these suggestions.</a:t>
            </a:r>
          </a:p>
          <a:p>
            <a:pPr eaLnBrk="1" hangingPunct="1">
              <a:lnSpc>
                <a:spcPct val="80000"/>
              </a:lnSpc>
            </a:pPr>
            <a:endParaRPr lang="en-US" sz="1600" dirty="0"/>
          </a:p>
        </p:txBody>
      </p:sp>
    </p:spTree>
    <p:extLst>
      <p:ext uri="{BB962C8B-B14F-4D97-AF65-F5344CB8AC3E}">
        <p14:creationId xmlns:p14="http://schemas.microsoft.com/office/powerpoint/2010/main" val="33076811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4DC0E494-05B6-43E4-8787-6583BE597B8B}" type="slidenum">
              <a:rPr lang="en-US"/>
              <a:pPr>
                <a:defRPr/>
              </a:pPr>
              <a:t>7</a:t>
            </a:fld>
            <a:endParaRPr lang="en-US"/>
          </a:p>
        </p:txBody>
      </p:sp>
      <p:sp>
        <p:nvSpPr>
          <p:cNvPr id="38914" name="Rectangle 2"/>
          <p:cNvSpPr>
            <a:spLocks noGrp="1" noChangeArrowheads="1"/>
          </p:cNvSpPr>
          <p:nvPr>
            <p:ph type="title"/>
          </p:nvPr>
        </p:nvSpPr>
        <p:spPr/>
        <p:txBody>
          <a:bodyPr/>
          <a:lstStyle/>
          <a:p>
            <a:pPr eaLnBrk="1" hangingPunct="1"/>
            <a:r>
              <a:rPr lang="en-US" sz="3200" b="1" smtClean="0"/>
              <a:t>Issues Remaining in Initial Pending</a:t>
            </a:r>
          </a:p>
        </p:txBody>
      </p:sp>
      <p:sp>
        <p:nvSpPr>
          <p:cNvPr id="38915" name="Rectangle 3"/>
          <p:cNvSpPr>
            <a:spLocks noGrp="1" noChangeArrowheads="1"/>
          </p:cNvSpPr>
          <p:nvPr>
            <p:ph type="body" idx="1"/>
          </p:nvPr>
        </p:nvSpPr>
        <p:spPr/>
        <p:txBody>
          <a:bodyPr/>
          <a:lstStyle/>
          <a:p>
            <a:pPr>
              <a:lnSpc>
                <a:spcPct val="90000"/>
              </a:lnSpc>
            </a:pPr>
            <a:r>
              <a:rPr lang="en-US" sz="2600" dirty="0" smtClean="0"/>
              <a:t>Issue 534: The Development of </a:t>
            </a:r>
            <a:r>
              <a:rPr lang="en-US" sz="2600" dirty="0" err="1" smtClean="0"/>
              <a:t>pANI</a:t>
            </a:r>
            <a:r>
              <a:rPr lang="en-US" sz="2600" dirty="0" smtClean="0"/>
              <a:t> Guidelines</a:t>
            </a:r>
          </a:p>
          <a:p>
            <a:pPr>
              <a:lnSpc>
                <a:spcPct val="90000"/>
              </a:lnSpc>
            </a:pPr>
            <a:endParaRPr lang="en-US" sz="2600"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bwMode="auto">
          <a:xfrm>
            <a:off x="3733800" y="6496050"/>
            <a:ext cx="2133600" cy="228600"/>
          </a:xfrm>
          <a:prstGeom prst="rect">
            <a:avLst/>
          </a:prstGeom>
          <a:noFill/>
          <a:ln>
            <a:miter lim="800000"/>
            <a:headEnd/>
            <a:tailEnd/>
          </a:ln>
        </p:spPr>
        <p:txBody>
          <a:bodyPr/>
          <a:lstStyle/>
          <a:p>
            <a:pPr algn="ctr">
              <a:defRPr/>
            </a:pPr>
            <a:fld id="{AE89FD55-5F21-42F3-AD55-A9F9C2E74969}" type="slidenum">
              <a:rPr lang="en-US">
                <a:latin typeface="+mn-lt"/>
              </a:rPr>
              <a:pPr algn="ctr">
                <a:defRPr/>
              </a:pPr>
              <a:t>8</a:t>
            </a:fld>
            <a:endParaRPr lang="en-US">
              <a:latin typeface="+mn-lt"/>
            </a:endParaRPr>
          </a:p>
        </p:txBody>
      </p:sp>
      <p:sp>
        <p:nvSpPr>
          <p:cNvPr id="43011" name="Rectangle 2"/>
          <p:cNvSpPr>
            <a:spLocks noGrp="1" noChangeArrowheads="1"/>
          </p:cNvSpPr>
          <p:nvPr>
            <p:ph type="title" idx="4294967295"/>
          </p:nvPr>
        </p:nvSpPr>
        <p:spPr/>
        <p:txBody>
          <a:bodyPr/>
          <a:lstStyle/>
          <a:p>
            <a:pPr eaLnBrk="1" hangingPunct="1"/>
            <a:r>
              <a:rPr lang="en-US" sz="3200" b="1" smtClean="0"/>
              <a:t>Issues in Initial Closure</a:t>
            </a:r>
          </a:p>
        </p:txBody>
      </p:sp>
      <p:sp>
        <p:nvSpPr>
          <p:cNvPr id="43012" name="Rectangle 3"/>
          <p:cNvSpPr>
            <a:spLocks noGrp="1" noChangeArrowheads="1"/>
          </p:cNvSpPr>
          <p:nvPr>
            <p:ph type="body" idx="4294967295"/>
          </p:nvPr>
        </p:nvSpPr>
        <p:spPr/>
        <p:txBody>
          <a:bodyPr/>
          <a:lstStyle/>
          <a:p>
            <a:pPr>
              <a:lnSpc>
                <a:spcPct val="90000"/>
              </a:lnSpc>
            </a:pPr>
            <a:r>
              <a:rPr lang="en-US" sz="2600" dirty="0"/>
              <a:t>Issue 699: Review and update the acceptable forms of proof of facilities readiness</a:t>
            </a:r>
          </a:p>
          <a:p>
            <a:pPr>
              <a:lnSpc>
                <a:spcPct val="90000"/>
              </a:lnSpc>
            </a:pPr>
            <a:r>
              <a:rPr lang="en-US" sz="2600" dirty="0" smtClean="0"/>
              <a:t>Issue 705</a:t>
            </a:r>
            <a:r>
              <a:rPr lang="en-US" sz="2600" dirty="0"/>
              <a:t>: Update CFR references and similar citations in the TBPAG and associated </a:t>
            </a:r>
            <a:r>
              <a:rPr lang="en-US" sz="2600" dirty="0" smtClean="0"/>
              <a:t>forms</a:t>
            </a:r>
          </a:p>
          <a:p>
            <a:pPr>
              <a:lnSpc>
                <a:spcPct val="90000"/>
              </a:lnSpc>
            </a:pPr>
            <a:r>
              <a:rPr lang="en-US" sz="2600" dirty="0"/>
              <a:t>Issue 707: Need to remove all abandoned code records from NPAC prior to transfer</a:t>
            </a:r>
            <a:endParaRPr lang="en-US" sz="2600" dirty="0" smtClean="0"/>
          </a:p>
          <a:p>
            <a:pPr>
              <a:lnSpc>
                <a:spcPct val="90000"/>
              </a:lnSpc>
            </a:pPr>
            <a:r>
              <a:rPr lang="en-US" sz="2600" dirty="0"/>
              <a:t>Issue 708: Inclusion of a definition of Trunk Access in the Carrier Identification Code (CIC) Assignment Guidelines</a:t>
            </a:r>
            <a:endParaRPr lang="en-US" sz="2600" dirty="0" smtClean="0"/>
          </a:p>
          <a:p>
            <a:pPr>
              <a:lnSpc>
                <a:spcPct val="90000"/>
              </a:lnSpc>
            </a:pPr>
            <a:r>
              <a:rPr lang="en-US" sz="2600" dirty="0"/>
              <a:t>Issue 710: NANC Action Item “multi-OCN Issue</a:t>
            </a:r>
            <a:r>
              <a:rPr lang="en-US" sz="2600" dirty="0" smtClean="0"/>
              <a:t>”</a:t>
            </a:r>
          </a:p>
          <a:p>
            <a:pPr>
              <a:lnSpc>
                <a:spcPct val="90000"/>
              </a:lnSpc>
            </a:pPr>
            <a:endParaRPr lang="en-US" sz="2600"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933EEF73-CD78-474D-BD3D-BF1F26C7CE2B}" type="slidenum">
              <a:rPr lang="en-US"/>
              <a:pPr>
                <a:defRPr/>
              </a:pPr>
              <a:t>9</a:t>
            </a:fld>
            <a:endParaRPr lang="en-US"/>
          </a:p>
        </p:txBody>
      </p:sp>
      <p:sp>
        <p:nvSpPr>
          <p:cNvPr id="39938" name="Rectangle 2"/>
          <p:cNvSpPr>
            <a:spLocks noGrp="1" noChangeArrowheads="1"/>
          </p:cNvSpPr>
          <p:nvPr>
            <p:ph type="title"/>
          </p:nvPr>
        </p:nvSpPr>
        <p:spPr/>
        <p:txBody>
          <a:bodyPr/>
          <a:lstStyle/>
          <a:p>
            <a:pPr eaLnBrk="1" hangingPunct="1"/>
            <a:r>
              <a:rPr lang="en-US" sz="3200" b="1" smtClean="0"/>
              <a:t>Issues in Final Closure</a:t>
            </a:r>
          </a:p>
        </p:txBody>
      </p:sp>
      <p:sp>
        <p:nvSpPr>
          <p:cNvPr id="39939" name="Rectangle 3"/>
          <p:cNvSpPr>
            <a:spLocks noGrp="1" noChangeArrowheads="1"/>
          </p:cNvSpPr>
          <p:nvPr>
            <p:ph type="body" idx="1"/>
          </p:nvPr>
        </p:nvSpPr>
        <p:spPr/>
        <p:txBody>
          <a:bodyPr/>
          <a:lstStyle/>
          <a:p>
            <a:pPr>
              <a:lnSpc>
                <a:spcPct val="90000"/>
              </a:lnSpc>
            </a:pPr>
            <a:r>
              <a:rPr lang="en-US" sz="2600" dirty="0"/>
              <a:t>Issue </a:t>
            </a:r>
            <a:r>
              <a:rPr lang="en-US" sz="2600" dirty="0" smtClean="0"/>
              <a:t>706: </a:t>
            </a:r>
            <a:r>
              <a:rPr lang="en-US" sz="2600" dirty="0"/>
              <a:t>Update Section 8.7 to make the remarks optional on the Part 1A when an SP is submitting a request to become the block holder on an over contaminated block </a:t>
            </a:r>
          </a:p>
          <a:p>
            <a:pPr>
              <a:lnSpc>
                <a:spcPct val="90000"/>
              </a:lnSpc>
            </a:pPr>
            <a:endParaRPr lang="en-US" sz="2600" dirty="0" smtClean="0"/>
          </a:p>
          <a:p>
            <a:pPr>
              <a:lnSpc>
                <a:spcPct val="90000"/>
              </a:lnSpc>
              <a:buFontTx/>
              <a:buNone/>
            </a:pPr>
            <a:endParaRPr lang="en-US" sz="2600" dirty="0" smtClean="0"/>
          </a:p>
          <a:p>
            <a:pPr eaLnBrk="1" hangingPunct="1"/>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TIS_New082009">
  <a:themeElements>
    <a:clrScheme name="ATIS_New082009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TIS_New082009">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ATIS_New082009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TIS_New082009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TIS_New082009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TIS_New082009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TIS_New082009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TIS_New082009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TIS_New082009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TIS_New082009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TIS_New082009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TIS_New082009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TIS_New082009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TIS_New082009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57A004CFC26743AB85F522698C86B0" ma:contentTypeVersion="12" ma:contentTypeDescription="Create a new document." ma:contentTypeScope="" ma:versionID="de4491c0cd6dd9e0ba6144446ae10321">
  <xsd:schema xmlns:xsd="http://www.w3.org/2001/XMLSchema" xmlns:xs="http://www.w3.org/2001/XMLSchema" xmlns:p="http://schemas.microsoft.com/office/2006/metadata/properties" xmlns:ns2="42a30eba-9044-4c67-b600-664c6735ae2d" xmlns:ns3="0d272191-4a65-4592-9334-d673c31dd921" targetNamespace="http://schemas.microsoft.com/office/2006/metadata/properties" ma:root="true" ma:fieldsID="a77626da6f91be5ca125a197c4229555" ns2:_="" ns3:_="">
    <xsd:import namespace="42a30eba-9044-4c67-b600-664c6735ae2d"/>
    <xsd:import namespace="0d272191-4a65-4592-9334-d673c31dd92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AutoKeyPoints" minOccurs="0"/>
                <xsd:element ref="ns2:MediaServiceKeyPoints"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a30eba-9044-4c67-b600-664c6735ae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d272191-4a65-4592-9334-d673c31dd92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B97BEAF-CCE8-437C-8FBE-3210CC92CADE}"/>
</file>

<file path=customXml/itemProps2.xml><?xml version="1.0" encoding="utf-8"?>
<ds:datastoreItem xmlns:ds="http://schemas.openxmlformats.org/officeDocument/2006/customXml" ds:itemID="{9A0C5F98-01E4-4A6E-A08A-9F65EB81F0F3}"/>
</file>

<file path=customXml/itemProps3.xml><?xml version="1.0" encoding="utf-8"?>
<ds:datastoreItem xmlns:ds="http://schemas.openxmlformats.org/officeDocument/2006/customXml" ds:itemID="{2E1F10BA-36BB-4FF4-8CF2-C03662481320}"/>
</file>

<file path=docProps/app.xml><?xml version="1.0" encoding="utf-8"?>
<Properties xmlns="http://schemas.openxmlformats.org/officeDocument/2006/extended-properties" xmlns:vt="http://schemas.openxmlformats.org/officeDocument/2006/docPropsVTypes">
  <Template/>
  <TotalTime>1123</TotalTime>
  <Words>858</Words>
  <Application>Microsoft Office PowerPoint</Application>
  <PresentationFormat>On-screen Show (4:3)</PresentationFormat>
  <Paragraphs>63</Paragraphs>
  <Slides>10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ATIS_New082009</vt:lpstr>
      <vt:lpstr>Image</vt:lpstr>
      <vt:lpstr>Industry Numbering Committee (INC) Report to the NANC</vt:lpstr>
      <vt:lpstr>INC Meetings</vt:lpstr>
      <vt:lpstr>NARP Subcommittee Issue 709: Updates to the p-ANI Guidelines and Forms</vt:lpstr>
      <vt:lpstr>RAM Subcommittee Issue 710: NANC Action Item “multi-OCN Issue”</vt:lpstr>
      <vt:lpstr>RAM Subcommittee: State Concerns</vt:lpstr>
      <vt:lpstr>RAM Subcommittee: State Concerns</vt:lpstr>
      <vt:lpstr>Issues Remaining in Initial Pending</vt:lpstr>
      <vt:lpstr>Issues in Initial Closure</vt:lpstr>
      <vt:lpstr>Issues in Final Closure</vt:lpstr>
      <vt:lpstr>Relevant INC Web Pages</vt:lpstr>
    </vt:vector>
  </TitlesOfParts>
  <Company>atis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Jennifer Harrell</dc:creator>
  <cp:lastModifiedBy>Paul Savitz</cp:lastModifiedBy>
  <cp:revision>85</cp:revision>
  <dcterms:created xsi:type="dcterms:W3CDTF">2009-08-20T15:50:18Z</dcterms:created>
  <dcterms:modified xsi:type="dcterms:W3CDTF">2011-05-12T18:06:35Z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0x0101007057A004CFC26743AB85F522698C86B0</vt:lpwstr>
  </property>
</Properties>
</file>