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5" r:id="rId2"/>
  </p:sldMasterIdLst>
  <p:notesMasterIdLst>
    <p:notesMasterId r:id="rId11"/>
  </p:notesMasterIdLst>
  <p:handoutMasterIdLst>
    <p:handoutMasterId r:id="rId12"/>
  </p:handoutMasterIdLst>
  <p:sldIdLst>
    <p:sldId id="348" r:id="rId3"/>
    <p:sldId id="412" r:id="rId4"/>
    <p:sldId id="405" r:id="rId5"/>
    <p:sldId id="413" r:id="rId6"/>
    <p:sldId id="414" r:id="rId7"/>
    <p:sldId id="409" r:id="rId8"/>
    <p:sldId id="410" r:id="rId9"/>
    <p:sldId id="411" r:id="rId10"/>
  </p:sldIdLst>
  <p:sldSz cx="9144000" cy="6858000" type="screen4x3"/>
  <p:notesSz cx="7045325" cy="934561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98770" autoAdjust="0"/>
  </p:normalViewPr>
  <p:slideViewPr>
    <p:cSldViewPr snapToGrid="0" snapToObjects="1">
      <p:cViewPr>
        <p:scale>
          <a:sx n="70" d="100"/>
          <a:sy n="70" d="100"/>
        </p:scale>
        <p:origin x="-432" y="-126"/>
      </p:cViewPr>
      <p:guideLst>
        <p:guide orient="horz" pos="2160"/>
        <p:guide pos="2880"/>
      </p:guideLst>
    </p:cSldViewPr>
  </p:slideViewPr>
  <p:outlineViewPr>
    <p:cViewPr>
      <p:scale>
        <a:sx n="33" d="100"/>
        <a:sy n="33" d="100"/>
      </p:scale>
      <p:origin x="0" y="495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12/7/2012</a:t>
            </a:fld>
            <a:endParaRPr lang="en-US" dirty="0"/>
          </a:p>
        </p:txBody>
      </p:sp>
      <p:sp>
        <p:nvSpPr>
          <p:cNvPr id="4" name="Footer Placeholder 3"/>
          <p:cNvSpPr>
            <a:spLocks noGrp="1"/>
          </p:cNvSpPr>
          <p:nvPr>
            <p:ph type="ftr" sz="quarter" idx="2"/>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12/7/2012</a:t>
            </a:fld>
            <a:endParaRPr lang="en-US" dirty="0"/>
          </a:p>
        </p:txBody>
      </p:sp>
      <p:sp>
        <p:nvSpPr>
          <p:cNvPr id="4" name="Slide Image Placeholder 3"/>
          <p:cNvSpPr>
            <a:spLocks noGrp="1" noRot="1" noChangeAspect="1"/>
          </p:cNvSpPr>
          <p:nvPr>
            <p:ph type="sldImg" idx="2"/>
          </p:nvPr>
        </p:nvSpPr>
        <p:spPr>
          <a:xfrm>
            <a:off x="1185863" y="700088"/>
            <a:ext cx="4673600" cy="3505200"/>
          </a:xfrm>
          <a:prstGeom prst="rect">
            <a:avLst/>
          </a:prstGeom>
          <a:noFill/>
          <a:ln w="12700">
            <a:solidFill>
              <a:prstClr val="black"/>
            </a:solidFill>
          </a:ln>
        </p:spPr>
        <p:txBody>
          <a:bodyPr vert="horz" lIns="93657" tIns="46829" rIns="93657" bIns="46829" rtlCol="0" anchor="ctr"/>
          <a:lstStyle/>
          <a:p>
            <a:pPr lvl="0"/>
            <a:endParaRPr lang="en-US" noProof="0" dirty="0"/>
          </a:p>
        </p:txBody>
      </p:sp>
      <p:sp>
        <p:nvSpPr>
          <p:cNvPr id="5" name="Notes Placeholder 4"/>
          <p:cNvSpPr>
            <a:spLocks noGrp="1"/>
          </p:cNvSpPr>
          <p:nvPr>
            <p:ph type="body" sz="quarter" idx="3"/>
          </p:nvPr>
        </p:nvSpPr>
        <p:spPr>
          <a:xfrm>
            <a:off x="704533" y="4439167"/>
            <a:ext cx="5636260" cy="4205526"/>
          </a:xfrm>
          <a:prstGeom prst="rect">
            <a:avLst/>
          </a:prstGeom>
        </p:spPr>
        <p:txBody>
          <a:bodyPr vert="horz" lIns="93657" tIns="46829" rIns="93657" bIns="468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INC Report to the NANC</a:t>
              </a:r>
            </a:p>
            <a:p>
              <a:pPr>
                <a:defRPr/>
              </a:pPr>
              <a:r>
                <a:rPr lang="en-US" sz="1250" dirty="0" smtClean="0">
                  <a:solidFill>
                    <a:schemeClr val="tx1"/>
                  </a:solidFill>
                  <a:latin typeface="Calibri" pitchFamily="34" charset="0"/>
                </a:rPr>
                <a:t>December 13, 2012</a:t>
              </a:r>
            </a:p>
            <a:p>
              <a:pPr>
                <a:defRPr/>
              </a:pP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2951" y="215224"/>
            <a:ext cx="7315200" cy="899888"/>
          </a:xfrm>
          <a:prstGeom prst="rect">
            <a:avLst/>
          </a:prstGeom>
        </p:spPr>
        <p:txBody>
          <a:bodyPr lIns="84216" tIns="42108" rIns="84216" bIns="42108"/>
          <a:lstStyle/>
          <a:p>
            <a:r>
              <a:rPr lang="en-US" dirty="0" smtClean="0"/>
              <a:t>Click to edit Master title style</a:t>
            </a:r>
            <a:endParaRPr lang="en-US" dirty="0"/>
          </a:p>
        </p:txBody>
      </p:sp>
    </p:spTree>
    <p:extLst>
      <p:ext uri="{BB962C8B-B14F-4D97-AF65-F5344CB8AC3E}">
        <p14:creationId xmlns:p14="http://schemas.microsoft.com/office/powerpoint/2010/main" val="1347913174"/>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8423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3733800" y="6496050"/>
            <a:ext cx="2133600" cy="228600"/>
          </a:xfrm>
          <a:prstGeom prst="rect">
            <a:avLst/>
          </a:prstGeom>
          <a:ln/>
        </p:spPr>
        <p:txBody>
          <a:bodyPr/>
          <a:lstStyle>
            <a:lvl1pPr>
              <a:defRPr/>
            </a:lvl1pPr>
          </a:lstStyle>
          <a:p>
            <a:pPr>
              <a:defRPr/>
            </a:pPr>
            <a:fld id="{334765E5-AD75-40C6-B4B2-72EA48DCDC8A}" type="slidenum">
              <a:rPr lang="en-US"/>
              <a:pPr>
                <a:defRPr/>
              </a:pPr>
              <a:t>‹#›</a:t>
            </a:fld>
            <a:endParaRPr lang="en-US"/>
          </a:p>
        </p:txBody>
      </p:sp>
    </p:spTree>
    <p:extLst>
      <p:ext uri="{BB962C8B-B14F-4D97-AF65-F5344CB8AC3E}">
        <p14:creationId xmlns:p14="http://schemas.microsoft.com/office/powerpoint/2010/main" val="396002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3733800" y="6496050"/>
            <a:ext cx="2133600" cy="228600"/>
          </a:xfrm>
          <a:prstGeom prst="rect">
            <a:avLst/>
          </a:prstGeom>
          <a:ln/>
        </p:spPr>
        <p:txBody>
          <a:bodyPr/>
          <a:lstStyle>
            <a:lvl1pPr>
              <a:defRPr/>
            </a:lvl1pPr>
          </a:lstStyle>
          <a:p>
            <a:pPr>
              <a:defRPr/>
            </a:pPr>
            <a:fld id="{4BB30516-5ABE-4EA1-99CF-4341D751B962}" type="slidenum">
              <a:rPr lang="en-US"/>
              <a:pPr>
                <a:defRPr/>
              </a:pPr>
              <a:t>‹#›</a:t>
            </a:fld>
            <a:endParaRPr lang="en-US"/>
          </a:p>
        </p:txBody>
      </p:sp>
    </p:spTree>
    <p:extLst>
      <p:ext uri="{BB962C8B-B14F-4D97-AF65-F5344CB8AC3E}">
        <p14:creationId xmlns:p14="http://schemas.microsoft.com/office/powerpoint/2010/main" val="99191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4" name="Object 8"/>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94" name="Image" r:id="rId3" imgW="21028571" imgH="14628571" progId="">
                  <p:embed/>
                </p:oleObj>
              </mc:Choice>
              <mc:Fallback>
                <p:oleObj name="Image" r:id="rId3" imgW="21028571" imgH="1462857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3"/>
          <p:cNvSpPr>
            <a:spLocks noGrp="1" noChangeArrowheads="1"/>
          </p:cNvSpPr>
          <p:nvPr>
            <p:ph type="ctrTitle"/>
          </p:nvPr>
        </p:nvSpPr>
        <p:spPr>
          <a:xfrm>
            <a:off x="685800" y="1295400"/>
            <a:ext cx="7772400" cy="1470025"/>
          </a:xfrm>
          <a:prstGeom prst="rect">
            <a:avLst/>
          </a:prstGeom>
        </p:spPr>
        <p:txBody>
          <a:bodyPr/>
          <a:lstStyle>
            <a:lvl1pPr algn="ctr">
              <a:defRPr sz="3200" b="1">
                <a:effectLst>
                  <a:outerShdw blurRad="38100" dist="38100" dir="2700000" algn="tl">
                    <a:srgbClr val="C0C0C0"/>
                  </a:outerShdw>
                </a:effectLst>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1371600" y="3124200"/>
            <a:ext cx="6400800" cy="2286000"/>
          </a:xfrm>
          <a:prstGeom prst="rect">
            <a:avLst/>
          </a:prstGeom>
        </p:spPr>
        <p:txBody>
          <a:bodyPr/>
          <a:lstStyle>
            <a:lvl1pPr marL="0" indent="0" algn="ctr">
              <a:buFontTx/>
              <a:buNone/>
              <a:defRPr sz="2400"/>
            </a:lvl1pPr>
          </a:lstStyle>
          <a:p>
            <a:pPr lvl="0"/>
            <a:r>
              <a:rPr lang="en-US" noProof="0" smtClean="0"/>
              <a:t>Click to edit Master subtitle style</a:t>
            </a:r>
          </a:p>
        </p:txBody>
      </p:sp>
    </p:spTree>
    <p:extLst>
      <p:ext uri="{BB962C8B-B14F-4D97-AF65-F5344CB8AC3E}">
        <p14:creationId xmlns:p14="http://schemas.microsoft.com/office/powerpoint/2010/main" val="2879512583"/>
      </p:ext>
    </p:extLst>
  </p:cSld>
  <p:clrMapOvr>
    <a:masterClrMapping/>
  </p:clrMapOvr>
  <p:transition advClick="0" advTm="3000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87972"/>
            <a:ext cx="8544910" cy="738348"/>
          </a:xfrm>
          <a:prstGeom prst="rect">
            <a:avLst/>
          </a:prstGeom>
        </p:spPr>
        <p:txBody>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04800" y="1752600"/>
            <a:ext cx="8544910" cy="451156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3733800" y="6496050"/>
            <a:ext cx="2133600" cy="228600"/>
          </a:xfrm>
          <a:prstGeom prst="rect">
            <a:avLst/>
          </a:prstGeom>
          <a:ln/>
        </p:spPr>
        <p:txBody>
          <a:bodyPr/>
          <a:lstStyle>
            <a:lvl1pPr algn="ctr">
              <a:defRPr/>
            </a:lvl1pPr>
          </a:lstStyle>
          <a:p>
            <a:pPr>
              <a:defRPr/>
            </a:pPr>
            <a:fld id="{7C1D2AAA-A0D7-45DA-9563-3276EF5191B1}" type="slidenum">
              <a:rPr lang="en-US" smtClean="0"/>
              <a:pPr>
                <a:defRPr/>
              </a:pPr>
              <a:t>‹#›</a:t>
            </a:fld>
            <a:endParaRPr lang="en-US" dirty="0"/>
          </a:p>
        </p:txBody>
      </p:sp>
    </p:spTree>
    <p:extLst>
      <p:ext uri="{BB962C8B-B14F-4D97-AF65-F5344CB8AC3E}">
        <p14:creationId xmlns:p14="http://schemas.microsoft.com/office/powerpoint/2010/main" val="1063611872"/>
      </p:ext>
    </p:extLst>
  </p:cSld>
  <p:clrMapOvr>
    <a:masterClrMapping/>
  </p:clrMapOvr>
  <p:transition advClick="0" advTm="3000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6" descr="PPT Image5f.jpg"/>
          <p:cNvPicPr preferRelativeResize="0">
            <a:picLocks/>
          </p:cNvPicPr>
          <p:nvPr/>
        </p:nvPicPr>
        <p:blipFill>
          <a:blip r:embed="rId6"/>
          <a:srcRect t="8176" b="8531"/>
          <a:stretch>
            <a:fillRect/>
          </a:stretch>
        </p:blipFill>
        <p:spPr bwMode="auto">
          <a:xfrm>
            <a:off x="0" y="6416534"/>
            <a:ext cx="9144000" cy="457200"/>
          </a:xfrm>
          <a:prstGeom prst="rect">
            <a:avLst/>
          </a:prstGeom>
          <a:noFill/>
          <a:ln w="9525">
            <a:noFill/>
            <a:miter lim="800000"/>
            <a:headEnd/>
            <a:tailEnd/>
          </a:ln>
        </p:spPr>
      </p:pic>
      <p:pic>
        <p:nvPicPr>
          <p:cNvPr id="1029" name="Picture 7" descr="ATIS LOGO.png"/>
          <p:cNvPicPr>
            <a:picLocks noChangeAspect="1"/>
          </p:cNvPicPr>
          <p:nvPr/>
        </p:nvPicPr>
        <p:blipFill>
          <a:blip r:embed="rId7"/>
          <a:srcRect/>
          <a:stretch>
            <a:fillRect/>
          </a:stretch>
        </p:blipFill>
        <p:spPr bwMode="auto">
          <a:xfrm>
            <a:off x="482737" y="6456688"/>
            <a:ext cx="961770" cy="365760"/>
          </a:xfrm>
          <a:prstGeom prst="rect">
            <a:avLst/>
          </a:prstGeom>
          <a:noFill/>
          <a:ln w="9525">
            <a:noFill/>
            <a:miter lim="800000"/>
            <a:headEnd/>
            <a:tailEnd/>
          </a:ln>
        </p:spPr>
      </p:pic>
      <p:sp>
        <p:nvSpPr>
          <p:cNvPr id="13" name="Rectangle 12"/>
          <p:cNvSpPr/>
          <p:nvPr/>
        </p:nvSpPr>
        <p:spPr>
          <a:xfrm>
            <a:off x="8977176" y="6414947"/>
            <a:ext cx="171450" cy="45720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4" name="Straight Connector 13"/>
          <p:cNvCxnSpPr/>
          <p:nvPr/>
        </p:nvCxnSpPr>
        <p:spPr>
          <a:xfrm rot="10800000">
            <a:off x="0" y="6405313"/>
            <a:ext cx="9144000" cy="1587"/>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8" r:id="rId1"/>
    <p:sldLayoutId id="2147483680" r:id="rId2"/>
    <p:sldLayoutId id="2147483683" r:id="rId3"/>
    <p:sldLayoutId id="2147483684" r:id="rId4"/>
  </p:sldLayoutIdLst>
  <p:timing>
    <p:tnLst>
      <p:par>
        <p:cT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6"/>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1" r:id="rId2"/>
    <p:sldLayoutId id="2147483682" r:id="rId3"/>
  </p:sldLayoutIdLst>
  <p:timing>
    <p:tnLst>
      <p:par>
        <p:cTn id="1" dur="indefinite" restart="never" nodeType="tmRoot"/>
      </p:par>
    </p:tnLst>
  </p:timing>
  <p:hf sldNum="0" hdr="0" ftr="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atis.org/inc/calendar.as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atis.org/inc/calendar.asp" TargetMode="External"/><Relationship Id="rId7" Type="http://schemas.openxmlformats.org/officeDocument/2006/relationships/hyperlink" Target="mailto:vlancaster@atis.org" TargetMode="External"/><Relationship Id="rId2" Type="http://schemas.openxmlformats.org/officeDocument/2006/relationships/hyperlink" Target="http://www.atis.org/inc/index.asp" TargetMode="External"/><Relationship Id="rId1" Type="http://schemas.openxmlformats.org/officeDocument/2006/relationships/slideLayout" Target="../slideLayouts/slideLayout1.xml"/><Relationship Id="rId6" Type="http://schemas.openxmlformats.org/officeDocument/2006/relationships/hyperlink" Target="http://www.atis.org/inc/incguides.asp" TargetMode="External"/><Relationship Id="rId5" Type="http://schemas.openxmlformats.org/officeDocument/2006/relationships/hyperlink" Target="http://www.atis.org/inc/mtgs_current.asp" TargetMode="External"/><Relationship Id="rId4" Type="http://schemas.openxmlformats.org/officeDocument/2006/relationships/hyperlink" Target="http://www.atis.org/inc/incissue.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80438" y="6345238"/>
            <a:ext cx="563562" cy="365125"/>
          </a:xfrm>
          <a:prstGeom prst="rect">
            <a:avLst/>
          </a:prstGeom>
        </p:spPr>
        <p:txBody>
          <a:bodyPr/>
          <a:lstStyle/>
          <a:p>
            <a:pPr algn="ctr">
              <a:defRPr/>
            </a:pPr>
            <a:fld id="{379C486E-DB2A-4BE6-BF4D-5CBEF5B8BFFA}" type="slidenum">
              <a:rPr lang="en-US" smtClean="0"/>
              <a:pPr algn="ctr">
                <a:defRPr/>
              </a:pPr>
              <a:t>1</a:t>
            </a:fld>
            <a:endParaRPr lang="en-US" dirty="0"/>
          </a:p>
        </p:txBody>
      </p:sp>
      <p:sp>
        <p:nvSpPr>
          <p:cNvPr id="5" name="Title 1"/>
          <p:cNvSpPr txBox="1">
            <a:spLocks/>
          </p:cNvSpPr>
          <p:nvPr/>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a:t>Industry Numbering Committee (INC) Report to the NANC</a:t>
            </a:r>
          </a:p>
        </p:txBody>
      </p:sp>
      <p:sp>
        <p:nvSpPr>
          <p:cNvPr id="6" name="Subtitle 2"/>
          <p:cNvSpPr txBox="1">
            <a:spLocks/>
          </p:cNvSpPr>
          <p:nvPr/>
        </p:nvSpPr>
        <p:spPr>
          <a:xfrm>
            <a:off x="145771" y="3976764"/>
            <a:ext cx="5925420" cy="1785861"/>
          </a:xfrm>
          <a:prstGeom prst="rect">
            <a:avLst/>
          </a:prstGeom>
        </p:spPr>
        <p:txBody>
          <a:bodyPr>
            <a:noAutofit/>
          </a:bodyPr>
          <a:lstStyle/>
          <a:p>
            <a:pPr marL="4763">
              <a:lnSpc>
                <a:spcPts val="2400"/>
              </a:lnSpc>
              <a:spcBef>
                <a:spcPct val="20000"/>
              </a:spcBef>
            </a:pPr>
            <a:r>
              <a:rPr lang="en-US" sz="2400" b="1" dirty="0">
                <a:solidFill>
                  <a:schemeClr val="accent6">
                    <a:lumMod val="75000"/>
                  </a:schemeClr>
                </a:solidFill>
              </a:rPr>
              <a:t>Natalie </a:t>
            </a:r>
            <a:r>
              <a:rPr lang="en-US" sz="2400" b="1" dirty="0" err="1">
                <a:solidFill>
                  <a:schemeClr val="accent6">
                    <a:lumMod val="75000"/>
                  </a:schemeClr>
                </a:solidFill>
              </a:rPr>
              <a:t>McNamer</a:t>
            </a:r>
            <a:r>
              <a:rPr lang="en-US" sz="2400" b="1" dirty="0">
                <a:solidFill>
                  <a:schemeClr val="accent6">
                    <a:lumMod val="75000"/>
                  </a:schemeClr>
                </a:solidFill>
              </a:rPr>
              <a:t>, INC Chair   </a:t>
            </a:r>
          </a:p>
          <a:p>
            <a:pPr marL="4763">
              <a:lnSpc>
                <a:spcPts val="2400"/>
              </a:lnSpc>
              <a:spcBef>
                <a:spcPct val="20000"/>
              </a:spcBef>
            </a:pPr>
            <a:r>
              <a:rPr lang="en-US" sz="2400" b="1" dirty="0">
                <a:solidFill>
                  <a:schemeClr val="accent6">
                    <a:lumMod val="75000"/>
                  </a:schemeClr>
                </a:solidFill>
              </a:rPr>
              <a:t>Dana Crandall, INC Vice Chair</a:t>
            </a:r>
          </a:p>
          <a:p>
            <a:endParaRPr lang="en-US" sz="2400" i="1" dirty="0"/>
          </a:p>
          <a:p>
            <a:r>
              <a:rPr lang="en-US" sz="2400" i="1" dirty="0" smtClean="0"/>
              <a:t>December 13, </a:t>
            </a:r>
            <a:r>
              <a:rPr lang="en-US" sz="2400" i="1" dirty="0"/>
              <a:t>2012</a:t>
            </a:r>
          </a:p>
          <a:p>
            <a:endParaRPr lang="en-US" sz="2400" dirty="0" smtClean="0"/>
          </a:p>
          <a:p>
            <a:endParaRPr lang="en-US" sz="2400" dirty="0"/>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7" name="Group 6"/>
          <p:cNvGrpSpPr/>
          <p:nvPr/>
        </p:nvGrpSpPr>
        <p:grpSpPr>
          <a:xfrm>
            <a:off x="0" y="3709692"/>
            <a:ext cx="9144000" cy="45719"/>
            <a:chOff x="0" y="3711105"/>
            <a:chExt cx="9144000" cy="45719"/>
          </a:xfrm>
        </p:grpSpPr>
        <p:cxnSp>
          <p:nvCxnSpPr>
            <p:cNvPr id="8" name="Straight Connector 7"/>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730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INC</a:t>
            </a:r>
            <a:endParaRPr lang="en-US" dirty="0"/>
          </a:p>
        </p:txBody>
      </p:sp>
      <p:sp>
        <p:nvSpPr>
          <p:cNvPr id="4" name="Content Placeholder 3"/>
          <p:cNvSpPr>
            <a:spLocks noGrp="1"/>
          </p:cNvSpPr>
          <p:nvPr>
            <p:ph idx="1"/>
          </p:nvPr>
        </p:nvSpPr>
        <p:spPr/>
        <p:txBody>
          <a:bodyPr>
            <a:normAutofit fontScale="70000" lnSpcReduction="20000"/>
          </a:bodyPr>
          <a:lstStyle/>
          <a:p>
            <a:r>
              <a:rPr lang="en-US" dirty="0"/>
              <a:t>The Industry Numbering Committee (INC) provides an open forum to address and resolve industry-wide </a:t>
            </a:r>
            <a:r>
              <a:rPr lang="en-US" dirty="0" smtClean="0"/>
              <a:t>issues </a:t>
            </a:r>
            <a:r>
              <a:rPr lang="en-US" dirty="0"/>
              <a:t>associated with planning, administration, allocation, assignment and use of North American </a:t>
            </a:r>
            <a:r>
              <a:rPr lang="en-US" dirty="0" smtClean="0"/>
              <a:t> Numbering </a:t>
            </a:r>
            <a:r>
              <a:rPr lang="en-US" dirty="0"/>
              <a:t>Plan (NANP) numbering resources within the NANP area</a:t>
            </a:r>
            <a:r>
              <a:rPr lang="en-US" dirty="0" smtClean="0"/>
              <a:t>.</a:t>
            </a:r>
          </a:p>
          <a:p>
            <a:r>
              <a:rPr lang="en-US" dirty="0" smtClean="0"/>
              <a:t>The INC currently has three subcommittees:</a:t>
            </a:r>
          </a:p>
          <a:p>
            <a:pPr lvl="1"/>
            <a:r>
              <a:rPr lang="en-US" b="1" dirty="0" smtClean="0"/>
              <a:t>Resource </a:t>
            </a:r>
            <a:r>
              <a:rPr lang="en-US" b="1" dirty="0"/>
              <a:t>Assignment and Management </a:t>
            </a:r>
            <a:r>
              <a:rPr lang="en-US" b="1" dirty="0" smtClean="0"/>
              <a:t>(</a:t>
            </a:r>
            <a:r>
              <a:rPr lang="en-US" b="1" dirty="0"/>
              <a:t>RAM</a:t>
            </a:r>
            <a:r>
              <a:rPr lang="en-US" b="1" dirty="0" smtClean="0"/>
              <a:t>)</a:t>
            </a:r>
            <a:r>
              <a:rPr lang="en-US" dirty="0" smtClean="0"/>
              <a:t> maintains </a:t>
            </a:r>
            <a:r>
              <a:rPr lang="en-US" dirty="0"/>
              <a:t>and develops enhancements to the industry guidelines that provide for assignment to and management of those numbering and addressing resources managed by the Industry Numbering Committee for assignment to/by Service Providers or Users. Examples of such resources are: CO/NXX Codes, Thousands-Blocks, Telephone Numbers, CICs, 555 line numbers etc.</a:t>
            </a:r>
          </a:p>
          <a:p>
            <a:pPr lvl="1"/>
            <a:r>
              <a:rPr lang="en-US" b="1" dirty="0"/>
              <a:t>Numbering and Addressing Resource Planning </a:t>
            </a:r>
            <a:r>
              <a:rPr lang="en-US" b="1" dirty="0" smtClean="0"/>
              <a:t>(</a:t>
            </a:r>
            <a:r>
              <a:rPr lang="en-US" b="1" dirty="0"/>
              <a:t>NARP</a:t>
            </a:r>
            <a:r>
              <a:rPr lang="en-US" b="1" dirty="0" smtClean="0"/>
              <a:t>) </a:t>
            </a:r>
            <a:r>
              <a:rPr lang="en-US" dirty="0" smtClean="0"/>
              <a:t>maintains </a:t>
            </a:r>
            <a:r>
              <a:rPr lang="en-US" dirty="0"/>
              <a:t>and develops the industry guidelines for relief or exhaust of current resources and implementation of new numbering or addressing resources. It also develops industry guidelines and reports regarding new, or new uses of, numbering or addressing resources. Examples of such areas of responsibility are NPA Relief Planning and Implementation, NPA Allocation, NANP Exhaust, 500/900 portability, Resources for Machine-to-Machine communications etc. </a:t>
            </a:r>
            <a:endParaRPr lang="en-US" dirty="0" smtClean="0"/>
          </a:p>
          <a:p>
            <a:pPr lvl="1"/>
            <a:r>
              <a:rPr lang="en-US" b="1" dirty="0" smtClean="0"/>
              <a:t>Document </a:t>
            </a:r>
            <a:r>
              <a:rPr lang="en-US" b="1" dirty="0"/>
              <a:t>Management/Maintenance (DMM) </a:t>
            </a:r>
            <a:r>
              <a:rPr lang="en-US" dirty="0" smtClean="0"/>
              <a:t>is </a:t>
            </a:r>
            <a:r>
              <a:rPr lang="en-US" dirty="0"/>
              <a:t>responsible for managing non-substantive issues to keep INC documents and website up to date, as well as revising documents for readability and usability without changing the technical or regulatory meaning/content of the document(s) being maintained.</a:t>
            </a:r>
          </a:p>
          <a:p>
            <a:pPr lvl="1"/>
            <a:endParaRPr lang="en-US" dirty="0"/>
          </a:p>
        </p:txBody>
      </p:sp>
    </p:spTree>
    <p:extLst>
      <p:ext uri="{BB962C8B-B14F-4D97-AF65-F5344CB8AC3E}">
        <p14:creationId xmlns:p14="http://schemas.microsoft.com/office/powerpoint/2010/main" val="2656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INC Meetings</a:t>
            </a:r>
          </a:p>
        </p:txBody>
      </p:sp>
      <p:sp>
        <p:nvSpPr>
          <p:cNvPr id="4100" name="Rectangle 3"/>
          <p:cNvSpPr>
            <a:spLocks noGrp="1" noChangeArrowheads="1"/>
          </p:cNvSpPr>
          <p:nvPr>
            <p:ph idx="1"/>
          </p:nvPr>
        </p:nvSpPr>
        <p:spPr/>
        <p:txBody>
          <a:bodyPr/>
          <a:lstStyle/>
          <a:p>
            <a:r>
              <a:rPr lang="en-US" dirty="0" smtClean="0"/>
              <a:t>INC Meetings: INC held two face-to-face meetings since the last NANC report.</a:t>
            </a:r>
          </a:p>
          <a:p>
            <a:pPr lvl="1"/>
            <a:r>
              <a:rPr lang="en-US" dirty="0" smtClean="0"/>
              <a:t>October 2-4, 2012 (Overland Park, KS)</a:t>
            </a:r>
          </a:p>
          <a:p>
            <a:pPr lvl="1"/>
            <a:r>
              <a:rPr lang="en-US" dirty="0" smtClean="0"/>
              <a:t>December 4-5, 2012 (St. Louis, MO)</a:t>
            </a:r>
          </a:p>
          <a:p>
            <a:r>
              <a:rPr lang="en-US" dirty="0" smtClean="0"/>
              <a:t>Next INC Meeting: February 5-7, 2013 (Sterling, VA)</a:t>
            </a:r>
          </a:p>
          <a:p>
            <a:r>
              <a:rPr lang="en-US" dirty="0" smtClean="0"/>
              <a:t>Details on all future meetings can be found at:  </a:t>
            </a:r>
            <a:r>
              <a:rPr lang="en-US" dirty="0" smtClean="0">
                <a:hlinkClick r:id="rId2"/>
              </a:rPr>
              <a:t>www.atis.org/inc/calendar.asp</a:t>
            </a:r>
            <a:r>
              <a:rPr lang="en-US" dirty="0" smtClean="0"/>
              <a:t> </a:t>
            </a:r>
          </a:p>
        </p:txBody>
      </p:sp>
      <p:sp>
        <p:nvSpPr>
          <p:cNvPr id="4" name="Slide Number Placeholder 3"/>
          <p:cNvSpPr>
            <a:spLocks noGrp="1"/>
          </p:cNvSpPr>
          <p:nvPr>
            <p:ph type="sldNum" sz="quarter" idx="11"/>
          </p:nvPr>
        </p:nvSpPr>
        <p:spPr/>
        <p:txBody>
          <a:bodyPr/>
          <a:lstStyle/>
          <a:p>
            <a:fld id="{67DA1E15-1CF1-45C6-A920-8A841C0D54BC}" type="slidenum">
              <a:rPr lang="en-US" smtClean="0"/>
              <a:pPr/>
              <a:t>3</a:t>
            </a:fld>
            <a:endParaRPr lang="en-US"/>
          </a:p>
        </p:txBody>
      </p:sp>
    </p:spTree>
    <p:extLst>
      <p:ext uri="{BB962C8B-B14F-4D97-AF65-F5344CB8AC3E}">
        <p14:creationId xmlns:p14="http://schemas.microsoft.com/office/powerpoint/2010/main" val="263384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161F6D3A-A738-4D91-ACBB-B91827F483E8}" type="slidenum">
              <a:rPr lang="en-US">
                <a:latin typeface="+mn-lt"/>
              </a:rPr>
              <a:pPr algn="ctr">
                <a:defRPr/>
              </a:pPr>
              <a:t>4</a:t>
            </a:fld>
            <a:endParaRPr lang="en-US">
              <a:latin typeface="+mn-lt"/>
            </a:endParaRPr>
          </a:p>
        </p:txBody>
      </p:sp>
      <p:sp>
        <p:nvSpPr>
          <p:cNvPr id="3" name="Title 2"/>
          <p:cNvSpPr>
            <a:spLocks noGrp="1"/>
          </p:cNvSpPr>
          <p:nvPr>
            <p:ph type="title"/>
          </p:nvPr>
        </p:nvSpPr>
        <p:spPr/>
        <p:txBody>
          <a:bodyPr/>
          <a:lstStyle/>
          <a:p>
            <a:r>
              <a:rPr lang="en-US" sz="2400" dirty="0" smtClean="0"/>
              <a:t>Issue 743:  Clarify Timeframes in COCAG and TBPAG for BIRRDS and NPAC Entries for Code Holders</a:t>
            </a:r>
            <a:endParaRPr lang="en-US" sz="2400" dirty="0"/>
          </a:p>
        </p:txBody>
      </p:sp>
      <p:sp>
        <p:nvSpPr>
          <p:cNvPr id="4" name="Content Placeholder 3"/>
          <p:cNvSpPr>
            <a:spLocks noGrp="1"/>
          </p:cNvSpPr>
          <p:nvPr>
            <p:ph idx="1"/>
          </p:nvPr>
        </p:nvSpPr>
        <p:spPr/>
        <p:txBody>
          <a:bodyPr>
            <a:normAutofit fontScale="70000" lnSpcReduction="20000"/>
          </a:bodyPr>
          <a:lstStyle/>
          <a:p>
            <a:r>
              <a:rPr lang="en-US" dirty="0"/>
              <a:t>Most of the pools are being replenished by the opening of new codes. </a:t>
            </a:r>
            <a:r>
              <a:rPr lang="en-US" dirty="0" smtClean="0"/>
              <a:t>When a new code is opened, the blocks not assigned to the code holder are placed in the available </a:t>
            </a:r>
            <a:r>
              <a:rPr lang="en-US" dirty="0"/>
              <a:t>pool </a:t>
            </a:r>
            <a:r>
              <a:rPr lang="en-US" dirty="0" smtClean="0"/>
              <a:t>but may </a:t>
            </a:r>
            <a:r>
              <a:rPr lang="en-US" dirty="0"/>
              <a:t>not be </a:t>
            </a:r>
            <a:r>
              <a:rPr lang="en-US" dirty="0" smtClean="0"/>
              <a:t>viable until the code holder confirms activation in the PSTN and all other code holder responsibilities have been met. </a:t>
            </a:r>
          </a:p>
          <a:p>
            <a:r>
              <a:rPr lang="en-US" dirty="0" smtClean="0"/>
              <a:t>Part of the code holder responsibilities include adding </a:t>
            </a:r>
            <a:r>
              <a:rPr lang="en-US" dirty="0"/>
              <a:t>a new pooled code to </a:t>
            </a:r>
            <a:r>
              <a:rPr lang="en-US" dirty="0" smtClean="0"/>
              <a:t>the Business </a:t>
            </a:r>
            <a:r>
              <a:rPr lang="en-US" dirty="0"/>
              <a:t>Integrated </a:t>
            </a:r>
            <a:r>
              <a:rPr lang="en-US" dirty="0" smtClean="0"/>
              <a:t>Routing and Rating Database </a:t>
            </a:r>
            <a:r>
              <a:rPr lang="en-US" dirty="0"/>
              <a:t>System (BIRRDS) and to the </a:t>
            </a:r>
            <a:r>
              <a:rPr lang="en-US" dirty="0" smtClean="0"/>
              <a:t>NPAC, but the guidelines </a:t>
            </a:r>
            <a:r>
              <a:rPr lang="en-US" smtClean="0"/>
              <a:t>did not </a:t>
            </a:r>
            <a:r>
              <a:rPr lang="en-US" dirty="0" smtClean="0"/>
              <a:t>specify a timeframe by which a new pooled code must be added to the NPAC. </a:t>
            </a:r>
          </a:p>
          <a:p>
            <a:r>
              <a:rPr lang="en-US" dirty="0" smtClean="0"/>
              <a:t>Delays in adding a new pooled code to BIRRDS and to the NPAC can negatively impact a block holder with a block from that code because the block cannot be put into service. If a block holder cannot use its assigned resources, it may have no alternative other than to seek a safety valve waiver to replenish the pool that otherwise might not need it. </a:t>
            </a:r>
          </a:p>
          <a:p>
            <a:r>
              <a:rPr lang="en-US" dirty="0" smtClean="0"/>
              <a:t>INC added a requirement to the CO Code Assignment Guidelines (COCAG) and the Thousands-Block Pooling Administration Guidelines (TBPAG) that pooled codes shall be added to the NPAC within ten calendar days of assignment by NANPA. INC also clarified the existing requirement that pooled codes shall be added to BIRRDS within seven calendar days of issuance of the Part 3. </a:t>
            </a:r>
          </a:p>
        </p:txBody>
      </p:sp>
    </p:spTree>
    <p:extLst>
      <p:ext uri="{BB962C8B-B14F-4D97-AF65-F5344CB8AC3E}">
        <p14:creationId xmlns:p14="http://schemas.microsoft.com/office/powerpoint/2010/main" val="16752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bwMode="auto">
          <a:xfrm>
            <a:off x="3733800" y="6496050"/>
            <a:ext cx="2133600" cy="228600"/>
          </a:xfrm>
          <a:prstGeom prst="rect">
            <a:avLst/>
          </a:prstGeom>
          <a:noFill/>
          <a:ln>
            <a:miter lim="800000"/>
            <a:headEnd/>
            <a:tailEnd/>
          </a:ln>
        </p:spPr>
        <p:txBody>
          <a:bodyPr/>
          <a:lstStyle/>
          <a:p>
            <a:pPr algn="ctr">
              <a:defRPr/>
            </a:pPr>
            <a:fld id="{703B7560-36C1-4605-B99E-A51BD4491ADF}" type="slidenum">
              <a:rPr lang="en-US">
                <a:latin typeface="+mn-lt"/>
              </a:rPr>
              <a:pPr algn="ctr">
                <a:defRPr/>
              </a:pPr>
              <a:t>5</a:t>
            </a:fld>
            <a:endParaRPr lang="en-US">
              <a:latin typeface="+mn-lt"/>
            </a:endParaRPr>
          </a:p>
        </p:txBody>
      </p:sp>
      <p:sp>
        <p:nvSpPr>
          <p:cNvPr id="3" name="Title 2"/>
          <p:cNvSpPr>
            <a:spLocks noGrp="1"/>
          </p:cNvSpPr>
          <p:nvPr>
            <p:ph type="title"/>
          </p:nvPr>
        </p:nvSpPr>
        <p:spPr/>
        <p:txBody>
          <a:bodyPr>
            <a:noAutofit/>
          </a:bodyPr>
          <a:lstStyle/>
          <a:p>
            <a:r>
              <a:rPr lang="en-US" sz="2000" dirty="0" smtClean="0"/>
              <a:t>Issue 748:  Assess Impacts on Numbering Resources and Numbering Administration with Transition from Public Switched Telephone Network (PSTN) to Internet Protocol (IP)</a:t>
            </a:r>
            <a:endParaRPr lang="en-US" sz="2000" dirty="0"/>
          </a:p>
        </p:txBody>
      </p:sp>
      <p:sp>
        <p:nvSpPr>
          <p:cNvPr id="4" name="Content Placeholder 3"/>
          <p:cNvSpPr>
            <a:spLocks noGrp="1"/>
          </p:cNvSpPr>
          <p:nvPr>
            <p:ph idx="1"/>
          </p:nvPr>
        </p:nvSpPr>
        <p:spPr/>
        <p:txBody>
          <a:bodyPr>
            <a:normAutofit/>
          </a:bodyPr>
          <a:lstStyle/>
          <a:p>
            <a:r>
              <a:rPr lang="en-US" dirty="0" smtClean="0"/>
              <a:t>INC accepted Issue 748 to address and resolve industry-wide issues with planning, administration, allocation, assignment and use of numbering resources as the industry begins to develop a plan for transition of the PSTN to IP</a:t>
            </a:r>
          </a:p>
          <a:p>
            <a:r>
              <a:rPr lang="en-US" dirty="0"/>
              <a:t>INC foresees significant changes in numbering processes </a:t>
            </a:r>
            <a:r>
              <a:rPr lang="en-US"/>
              <a:t>and </a:t>
            </a:r>
            <a:r>
              <a:rPr lang="en-US" smtClean="0"/>
              <a:t>guidelines </a:t>
            </a:r>
            <a:r>
              <a:rPr lang="en-US" dirty="0"/>
              <a:t>to align with the transition </a:t>
            </a:r>
          </a:p>
          <a:p>
            <a:r>
              <a:rPr lang="en-US" dirty="0" smtClean="0"/>
              <a:t>INC </a:t>
            </a:r>
            <a:r>
              <a:rPr lang="en-US" dirty="0"/>
              <a:t>plans to be part of the transition planning discussions to ensure numbering impacts are </a:t>
            </a:r>
            <a:r>
              <a:rPr lang="en-US" dirty="0" smtClean="0"/>
              <a:t>addressed</a:t>
            </a:r>
            <a:endParaRPr lang="en-US" dirty="0"/>
          </a:p>
        </p:txBody>
      </p:sp>
    </p:spTree>
    <p:extLst>
      <p:ext uri="{BB962C8B-B14F-4D97-AF65-F5344CB8AC3E}">
        <p14:creationId xmlns:p14="http://schemas.microsoft.com/office/powerpoint/2010/main" val="1157568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dirty="0" smtClean="0"/>
              <a:t>Issues in Initial Pending</a:t>
            </a:r>
          </a:p>
        </p:txBody>
      </p:sp>
      <p:sp>
        <p:nvSpPr>
          <p:cNvPr id="8196" name="Rectangle 3"/>
          <p:cNvSpPr>
            <a:spLocks noGrp="1" noChangeArrowheads="1"/>
          </p:cNvSpPr>
          <p:nvPr>
            <p:ph idx="1"/>
          </p:nvPr>
        </p:nvSpPr>
        <p:spPr/>
        <p:txBody>
          <a:bodyPr/>
          <a:lstStyle/>
          <a:p>
            <a:pPr>
              <a:lnSpc>
                <a:spcPct val="90000"/>
              </a:lnSpc>
            </a:pPr>
            <a:r>
              <a:rPr lang="en-US" sz="2600" dirty="0" smtClean="0"/>
              <a:t>Issue 692: Update the 5YY requirements for resources </a:t>
            </a:r>
          </a:p>
          <a:p>
            <a:pPr>
              <a:lnSpc>
                <a:spcPct val="90000"/>
              </a:lnSpc>
            </a:pPr>
            <a:r>
              <a:rPr lang="en-US" sz="2600" dirty="0" smtClean="0"/>
              <a:t>Issue 702:  Update Service Description for Use of 5YY Resources </a:t>
            </a:r>
          </a:p>
          <a:p>
            <a:pPr>
              <a:lnSpc>
                <a:spcPct val="90000"/>
              </a:lnSpc>
            </a:pPr>
            <a:r>
              <a:rPr lang="en-US" sz="2600" dirty="0" smtClean="0"/>
              <a:t>Issue 715:  Update </a:t>
            </a:r>
            <a:r>
              <a:rPr lang="en-US" sz="2600" dirty="0"/>
              <a:t>TBPAG For Retrieving a Block Donated/Returned in Error</a:t>
            </a:r>
            <a:endParaRPr lang="en-US" sz="2600" dirty="0" smtClean="0"/>
          </a:p>
          <a:p>
            <a:pPr eaLnBrk="1" hangingPunct="1">
              <a:lnSpc>
                <a:spcPct val="90000"/>
              </a:lnSpc>
            </a:pPr>
            <a:endParaRPr lang="en-US" dirty="0" smtClean="0"/>
          </a:p>
        </p:txBody>
      </p:sp>
      <p:sp>
        <p:nvSpPr>
          <p:cNvPr id="4" name="Slide Number Placeholder 3"/>
          <p:cNvSpPr>
            <a:spLocks noGrp="1"/>
          </p:cNvSpPr>
          <p:nvPr>
            <p:ph type="sldNum" sz="quarter" idx="11"/>
          </p:nvPr>
        </p:nvSpPr>
        <p:spPr/>
        <p:txBody>
          <a:bodyPr/>
          <a:lstStyle/>
          <a:p>
            <a:pPr>
              <a:defRPr/>
            </a:pPr>
            <a:fld id="{C2EB2CA1-947D-4F5A-843B-20F7654BE0BD}" type="slidenum">
              <a:rPr lang="en-US"/>
              <a:pPr>
                <a:defRPr/>
              </a:pPr>
              <a:t>6</a:t>
            </a:fld>
            <a:endParaRPr lang="en-US"/>
          </a:p>
        </p:txBody>
      </p:sp>
    </p:spTree>
    <p:extLst>
      <p:ext uri="{BB962C8B-B14F-4D97-AF65-F5344CB8AC3E}">
        <p14:creationId xmlns:p14="http://schemas.microsoft.com/office/powerpoint/2010/main" val="557029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z="3200" b="1" smtClean="0"/>
              <a:t>Issues in Final Closure</a:t>
            </a:r>
          </a:p>
        </p:txBody>
      </p:sp>
      <p:sp>
        <p:nvSpPr>
          <p:cNvPr id="9220" name="Rectangle 3"/>
          <p:cNvSpPr>
            <a:spLocks noGrp="1" noChangeArrowheads="1"/>
          </p:cNvSpPr>
          <p:nvPr>
            <p:ph idx="1"/>
          </p:nvPr>
        </p:nvSpPr>
        <p:spPr/>
        <p:txBody>
          <a:bodyPr>
            <a:normAutofit fontScale="92500" lnSpcReduction="20000"/>
          </a:bodyPr>
          <a:lstStyle/>
          <a:p>
            <a:pPr>
              <a:spcBef>
                <a:spcPct val="0"/>
              </a:spcBef>
              <a:buFont typeface="Symbol" pitchFamily="18" charset="2"/>
              <a:buChar char=""/>
            </a:pPr>
            <a:r>
              <a:rPr lang="en-US" dirty="0"/>
              <a:t>Issue </a:t>
            </a:r>
            <a:r>
              <a:rPr lang="en-US" dirty="0" smtClean="0"/>
              <a:t>711: </a:t>
            </a:r>
            <a:r>
              <a:rPr lang="en-US" dirty="0"/>
              <a:t>Streamline Mass Modification Updates of BCR and ACD Records</a:t>
            </a:r>
            <a:endParaRPr lang="en-US" dirty="0" smtClean="0"/>
          </a:p>
          <a:p>
            <a:pPr>
              <a:spcBef>
                <a:spcPct val="0"/>
              </a:spcBef>
              <a:buFont typeface="Symbol" pitchFamily="18" charset="2"/>
              <a:buChar char=""/>
            </a:pPr>
            <a:r>
              <a:rPr lang="en-US" dirty="0" smtClean="0"/>
              <a:t>Issue 728</a:t>
            </a:r>
            <a:r>
              <a:rPr lang="en-US" dirty="0"/>
              <a:t>: Determine if the PA should deny returns on blocks that contain </a:t>
            </a:r>
            <a:r>
              <a:rPr lang="en-US" dirty="0" smtClean="0"/>
              <a:t>LRNs</a:t>
            </a:r>
          </a:p>
          <a:p>
            <a:pPr>
              <a:spcBef>
                <a:spcPct val="0"/>
              </a:spcBef>
              <a:buFont typeface="Symbol" pitchFamily="18" charset="2"/>
              <a:buChar char=""/>
            </a:pPr>
            <a:r>
              <a:rPr lang="en-US" dirty="0"/>
              <a:t>Issue 738:  COCAG and TBPAG text alignment with resolution report keeping in the p-ANI Guidelines</a:t>
            </a:r>
            <a:endParaRPr lang="en-US" dirty="0" smtClean="0"/>
          </a:p>
          <a:p>
            <a:pPr>
              <a:spcBef>
                <a:spcPct val="0"/>
              </a:spcBef>
              <a:buFont typeface="Symbol" pitchFamily="18" charset="2"/>
              <a:buChar char=""/>
            </a:pPr>
            <a:r>
              <a:rPr lang="en-US" dirty="0" smtClean="0"/>
              <a:t>Issue 739: Add </a:t>
            </a:r>
            <a:r>
              <a:rPr lang="en-US" dirty="0"/>
              <a:t>language to the guidelines regarding the Exchange of </a:t>
            </a:r>
            <a:r>
              <a:rPr lang="en-US" dirty="0" err="1"/>
              <a:t>dialable</a:t>
            </a:r>
            <a:r>
              <a:rPr lang="en-US" dirty="0"/>
              <a:t> p-ANIs for non-</a:t>
            </a:r>
            <a:r>
              <a:rPr lang="en-US" dirty="0" err="1"/>
              <a:t>dialable</a:t>
            </a:r>
            <a:r>
              <a:rPr lang="en-US" dirty="0"/>
              <a:t> p-ANIs</a:t>
            </a:r>
          </a:p>
          <a:p>
            <a:pPr>
              <a:spcBef>
                <a:spcPct val="0"/>
              </a:spcBef>
              <a:buFont typeface="Symbol" pitchFamily="18" charset="2"/>
              <a:buChar char=""/>
            </a:pPr>
            <a:r>
              <a:rPr lang="en-US" dirty="0" smtClean="0"/>
              <a:t>Issue </a:t>
            </a:r>
            <a:r>
              <a:rPr lang="en-US" dirty="0"/>
              <a:t>741:  Edit definition of NANP to include </a:t>
            </a:r>
            <a:r>
              <a:rPr lang="en-US" dirty="0" err="1"/>
              <a:t>Sint</a:t>
            </a:r>
            <a:r>
              <a:rPr lang="en-US" dirty="0"/>
              <a:t> Maarten</a:t>
            </a:r>
          </a:p>
          <a:p>
            <a:pPr>
              <a:spcBef>
                <a:spcPct val="0"/>
              </a:spcBef>
              <a:buFont typeface="Symbol" pitchFamily="18" charset="2"/>
              <a:buChar char=""/>
            </a:pPr>
            <a:r>
              <a:rPr lang="en-US" dirty="0" smtClean="0"/>
              <a:t>Issue </a:t>
            </a:r>
            <a:r>
              <a:rPr lang="en-US" dirty="0"/>
              <a:t>742:  Update the paper version of the TBPAG Appendix 3: Thousands-Block Pooling Months to Exhaust Certification Worksheet</a:t>
            </a:r>
            <a:endParaRPr lang="en-US" dirty="0" smtClean="0"/>
          </a:p>
          <a:p>
            <a:pPr>
              <a:spcBef>
                <a:spcPct val="0"/>
              </a:spcBef>
              <a:buFont typeface="Symbol" pitchFamily="18" charset="2"/>
              <a:buChar char=""/>
            </a:pPr>
            <a:r>
              <a:rPr lang="en-US" dirty="0"/>
              <a:t>Issue 743:  Clarify Timeframes in COCAG and TBPAG for BIRRDS and NPAC Entries for Code Holders</a:t>
            </a:r>
            <a:endParaRPr lang="en-US" dirty="0" smtClean="0"/>
          </a:p>
          <a:p>
            <a:pPr>
              <a:spcBef>
                <a:spcPct val="0"/>
              </a:spcBef>
              <a:buFont typeface="Symbol" pitchFamily="18" charset="2"/>
              <a:buChar char=""/>
            </a:pPr>
            <a:r>
              <a:rPr lang="en-US" dirty="0"/>
              <a:t>Issue 745:  Update INC Procedural Agreements Reached (PAR) Document to state elections will be held on last INC meeting of the year</a:t>
            </a:r>
          </a:p>
          <a:p>
            <a:endParaRPr lang="en-US" dirty="0" smtClean="0"/>
          </a:p>
        </p:txBody>
      </p:sp>
      <p:sp>
        <p:nvSpPr>
          <p:cNvPr id="4" name="Slide Number Placeholder 3"/>
          <p:cNvSpPr>
            <a:spLocks noGrp="1"/>
          </p:cNvSpPr>
          <p:nvPr>
            <p:ph type="sldNum" sz="quarter" idx="11"/>
          </p:nvPr>
        </p:nvSpPr>
        <p:spPr/>
        <p:txBody>
          <a:bodyPr/>
          <a:lstStyle/>
          <a:p>
            <a:pPr>
              <a:defRPr/>
            </a:pPr>
            <a:fld id="{F40BE90B-4F10-414D-9154-719F5B6FD04D}" type="slidenum">
              <a:rPr lang="en-US"/>
              <a:pPr>
                <a:defRPr/>
              </a:pPr>
              <a:t>7</a:t>
            </a:fld>
            <a:endParaRPr lang="en-US"/>
          </a:p>
        </p:txBody>
      </p:sp>
    </p:spTree>
    <p:extLst>
      <p:ext uri="{BB962C8B-B14F-4D97-AF65-F5344CB8AC3E}">
        <p14:creationId xmlns:p14="http://schemas.microsoft.com/office/powerpoint/2010/main" val="1980906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Relevant INC Web Pages</a:t>
            </a:r>
          </a:p>
        </p:txBody>
      </p:sp>
      <p:sp>
        <p:nvSpPr>
          <p:cNvPr id="10244" name="Rectangle 3"/>
          <p:cNvSpPr>
            <a:spLocks noGrp="1" noChangeArrowheads="1"/>
          </p:cNvSpPr>
          <p:nvPr>
            <p:ph idx="1"/>
          </p:nvPr>
        </p:nvSpPr>
        <p:spPr/>
        <p:txBody>
          <a:bodyPr>
            <a:normAutofit fontScale="92500" lnSpcReduction="10000"/>
          </a:bodyPr>
          <a:lstStyle/>
          <a:p>
            <a:r>
              <a:rPr lang="en-US" dirty="0" smtClean="0"/>
              <a:t>INC Homepage (front page to all INC links):  	</a:t>
            </a:r>
            <a:r>
              <a:rPr lang="en-US" dirty="0" smtClean="0">
                <a:hlinkClick r:id="rId2"/>
              </a:rPr>
              <a:t>http://www.atis.org/inc/index.asp</a:t>
            </a:r>
            <a:endParaRPr lang="en-US" dirty="0" smtClean="0"/>
          </a:p>
          <a:p>
            <a:r>
              <a:rPr lang="en-US" dirty="0" smtClean="0"/>
              <a:t>INC Upcoming Meetings (meeting logistics/agendas): 	</a:t>
            </a:r>
            <a:r>
              <a:rPr lang="en-US" dirty="0" smtClean="0">
                <a:hlinkClick r:id="rId3"/>
              </a:rPr>
              <a:t>http://www.atis.org/inc/calendar.asp</a:t>
            </a:r>
            <a:endParaRPr lang="en-US" dirty="0" smtClean="0"/>
          </a:p>
          <a:p>
            <a:r>
              <a:rPr lang="en-US" dirty="0" smtClean="0"/>
              <a:t>INC Issues (historical and active): 	</a:t>
            </a:r>
            <a:r>
              <a:rPr lang="en-US" dirty="0" smtClean="0">
                <a:hlinkClick r:id="rId4"/>
              </a:rPr>
              <a:t>http://www.atis.org/inc/incissue.asp</a:t>
            </a:r>
            <a:endParaRPr lang="en-US" dirty="0" smtClean="0"/>
          </a:p>
          <a:p>
            <a:r>
              <a:rPr lang="en-US" dirty="0" smtClean="0"/>
              <a:t>INC Meeting Records: 	</a:t>
            </a:r>
            <a:r>
              <a:rPr lang="en-US" dirty="0" smtClean="0">
                <a:hlinkClick r:id="rId5"/>
              </a:rPr>
              <a:t>http://www.atis.org/inc/mtgs_current.asp</a:t>
            </a:r>
            <a:endParaRPr lang="en-US" dirty="0" smtClean="0"/>
          </a:p>
          <a:p>
            <a:r>
              <a:rPr lang="en-US" dirty="0" smtClean="0"/>
              <a:t>INC Published Documents: 	</a:t>
            </a:r>
            <a:r>
              <a:rPr lang="en-US" dirty="0" smtClean="0">
                <a:hlinkClick r:id="rId6"/>
              </a:rPr>
              <a:t>http://www.atis.org/inc/incguides.asp</a:t>
            </a:r>
            <a:endParaRPr lang="en-US" dirty="0" smtClean="0"/>
          </a:p>
          <a:p>
            <a:r>
              <a:rPr lang="en-US" dirty="0"/>
              <a:t>Anyone interested in </a:t>
            </a:r>
            <a:r>
              <a:rPr lang="en-US" dirty="0" smtClean="0"/>
              <a:t>information on INC or INC documents can contact Veronica Lancaster, INC Manager, ATIS via email </a:t>
            </a:r>
            <a:r>
              <a:rPr lang="en-US" smtClean="0"/>
              <a:t>at </a:t>
            </a:r>
            <a:r>
              <a:rPr lang="en-US" smtClean="0">
                <a:hlinkClick r:id="rId7"/>
              </a:rPr>
              <a:t>vlancaster@atis.org</a:t>
            </a:r>
            <a:r>
              <a:rPr lang="en-US" smtClean="0"/>
              <a:t> or (202) 434-8826.</a:t>
            </a:r>
            <a:endParaRPr lang="en-US" dirty="0"/>
          </a:p>
        </p:txBody>
      </p:sp>
      <p:sp>
        <p:nvSpPr>
          <p:cNvPr id="4" name="Slide Number Placeholder 3"/>
          <p:cNvSpPr>
            <a:spLocks noGrp="1"/>
          </p:cNvSpPr>
          <p:nvPr>
            <p:ph type="sldNum" sz="quarter" idx="11"/>
          </p:nvPr>
        </p:nvSpPr>
        <p:spPr/>
        <p:txBody>
          <a:bodyPr/>
          <a:lstStyle/>
          <a:p>
            <a:fld id="{2B08F585-36E4-4CBB-AB25-4DC7D7B81B94}" type="slidenum">
              <a:rPr lang="en-US" smtClean="0"/>
              <a:pPr/>
              <a:t>8</a:t>
            </a:fld>
            <a:endParaRPr lang="en-US"/>
          </a:p>
        </p:txBody>
      </p:sp>
    </p:spTree>
    <p:extLst>
      <p:ext uri="{BB962C8B-B14F-4D97-AF65-F5344CB8AC3E}">
        <p14:creationId xmlns:p14="http://schemas.microsoft.com/office/powerpoint/2010/main" val="372059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TIS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7A004CFC26743AB85F522698C86B0" ma:contentTypeVersion="12" ma:contentTypeDescription="Create a new document." ma:contentTypeScope="" ma:versionID="de4491c0cd6dd9e0ba6144446ae10321">
  <xsd:schema xmlns:xsd="http://www.w3.org/2001/XMLSchema" xmlns:xs="http://www.w3.org/2001/XMLSchema" xmlns:p="http://schemas.microsoft.com/office/2006/metadata/properties" xmlns:ns2="42a30eba-9044-4c67-b600-664c6735ae2d" xmlns:ns3="0d272191-4a65-4592-9334-d673c31dd921" targetNamespace="http://schemas.microsoft.com/office/2006/metadata/properties" ma:root="true" ma:fieldsID="a77626da6f91be5ca125a197c4229555" ns2:_="" ns3:_="">
    <xsd:import namespace="42a30eba-9044-4c67-b600-664c6735ae2d"/>
    <xsd:import namespace="0d272191-4a65-4592-9334-d673c31dd9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30eba-9044-4c67-b600-664c6735a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272191-4a65-4592-9334-d673c31dd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1B1FB1-9445-4065-A839-8EA2FBCD7ACD}"/>
</file>

<file path=customXml/itemProps2.xml><?xml version="1.0" encoding="utf-8"?>
<ds:datastoreItem xmlns:ds="http://schemas.openxmlformats.org/officeDocument/2006/customXml" ds:itemID="{3B15602B-2162-4626-984C-FBFD4C798D52}"/>
</file>

<file path=customXml/itemProps3.xml><?xml version="1.0" encoding="utf-8"?>
<ds:datastoreItem xmlns:ds="http://schemas.openxmlformats.org/officeDocument/2006/customXml" ds:itemID="{3569C2F4-3EA4-4413-8336-095A123D35B6}"/>
</file>

<file path=docProps/app.xml><?xml version="1.0" encoding="utf-8"?>
<Properties xmlns="http://schemas.openxmlformats.org/officeDocument/2006/extended-properties" xmlns:vt="http://schemas.openxmlformats.org/officeDocument/2006/docPropsVTypes">
  <Template/>
  <TotalTime>4523</TotalTime>
  <Words>872</Words>
  <Application>Microsoft Office PowerPoint</Application>
  <PresentationFormat>On-screen Show (4:3)</PresentationFormat>
  <Paragraphs>56</Paragraphs>
  <Slides>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Final Template</vt:lpstr>
      <vt:lpstr>ATIS Theme (title)</vt:lpstr>
      <vt:lpstr>Image</vt:lpstr>
      <vt:lpstr>PowerPoint Presentation</vt:lpstr>
      <vt:lpstr>About INC</vt:lpstr>
      <vt:lpstr>INC Meetings</vt:lpstr>
      <vt:lpstr>Issue 743:  Clarify Timeframes in COCAG and TBPAG for BIRRDS and NPAC Entries for Code Holders</vt:lpstr>
      <vt:lpstr>Issue 748:  Assess Impacts on Numbering Resources and Numbering Administration with Transition from Public Switched Telephone Network (PSTN) to Internet Protocol (IP)</vt:lpstr>
      <vt:lpstr>Issues in Initial Pending</vt:lpstr>
      <vt:lpstr>Issues in Final Closure</vt:lpstr>
      <vt:lpstr>Relevant INC Web Pages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Jakins</dc:creator>
  <cp:lastModifiedBy>Amanda Kimball</cp:lastModifiedBy>
  <cp:revision>209</cp:revision>
  <cp:lastPrinted>2012-03-09T15:33:45Z</cp:lastPrinted>
  <dcterms:created xsi:type="dcterms:W3CDTF">2011-09-29T20:53:31Z</dcterms:created>
  <dcterms:modified xsi:type="dcterms:W3CDTF">2012-12-07T21:15:04Z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0x0101007057A004CFC26743AB85F522698C86B0</vt:lpwstr>
  </property>
</Properties>
</file>