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5" r:id="rId2"/>
  </p:sldMasterIdLst>
  <p:notesMasterIdLst>
    <p:notesMasterId r:id="rId11"/>
  </p:notesMasterIdLst>
  <p:handoutMasterIdLst>
    <p:handoutMasterId r:id="rId12"/>
  </p:handoutMasterIdLst>
  <p:sldIdLst>
    <p:sldId id="348" r:id="rId3"/>
    <p:sldId id="412" r:id="rId4"/>
    <p:sldId id="405" r:id="rId5"/>
    <p:sldId id="414" r:id="rId6"/>
    <p:sldId id="415" r:id="rId7"/>
    <p:sldId id="413" r:id="rId8"/>
    <p:sldId id="410" r:id="rId9"/>
    <p:sldId id="411" r:id="rId10"/>
  </p:sldIdLst>
  <p:sldSz cx="9144000" cy="6858000" type="screen4x3"/>
  <p:notesSz cx="7045325" cy="934561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33" autoAdjust="0"/>
    <p:restoredTop sz="98770" autoAdjust="0"/>
  </p:normalViewPr>
  <p:slideViewPr>
    <p:cSldViewPr snapToGrid="0" snapToObjects="1">
      <p:cViewPr>
        <p:scale>
          <a:sx n="80" d="100"/>
          <a:sy n="80" d="100"/>
        </p:scale>
        <p:origin x="-1584" y="192"/>
      </p:cViewPr>
      <p:guideLst>
        <p:guide orient="horz" pos="2160"/>
        <p:guide pos="2880"/>
      </p:guideLst>
    </p:cSldViewPr>
  </p:slideViewPr>
  <p:outlineViewPr>
    <p:cViewPr>
      <p:scale>
        <a:sx n="33" d="100"/>
        <a:sy n="33" d="100"/>
      </p:scale>
      <p:origin x="0" y="4952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2" d="100"/>
          <a:sy n="52" d="100"/>
        </p:scale>
        <p:origin x="-2604" y="-108"/>
      </p:cViewPr>
      <p:guideLst>
        <p:guide orient="horz" pos="2943"/>
        <p:guide pos="221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657" tIns="46829" rIns="93657" bIns="4682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90721" y="0"/>
            <a:ext cx="3052974" cy="467281"/>
          </a:xfrm>
          <a:prstGeom prst="rect">
            <a:avLst/>
          </a:prstGeom>
        </p:spPr>
        <p:txBody>
          <a:bodyPr vert="horz" lIns="93657" tIns="46829" rIns="93657" bIns="46829"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2/14/2013</a:t>
            </a:fld>
            <a:endParaRPr lang="en-US" dirty="0"/>
          </a:p>
        </p:txBody>
      </p:sp>
      <p:sp>
        <p:nvSpPr>
          <p:cNvPr id="4" name="Footer Placeholder 3"/>
          <p:cNvSpPr>
            <a:spLocks noGrp="1"/>
          </p:cNvSpPr>
          <p:nvPr>
            <p:ph type="ftr" sz="quarter" idx="2"/>
          </p:nvPr>
        </p:nvSpPr>
        <p:spPr>
          <a:xfrm>
            <a:off x="1" y="8876710"/>
            <a:ext cx="3052974" cy="467281"/>
          </a:xfrm>
          <a:prstGeom prst="rect">
            <a:avLst/>
          </a:prstGeom>
        </p:spPr>
        <p:txBody>
          <a:bodyPr vert="horz" lIns="93657" tIns="46829" rIns="93657" bIns="4682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90721" y="8876710"/>
            <a:ext cx="3052974" cy="467281"/>
          </a:xfrm>
          <a:prstGeom prst="rect">
            <a:avLst/>
          </a:prstGeom>
        </p:spPr>
        <p:txBody>
          <a:bodyPr vert="horz" lIns="93657" tIns="46829" rIns="93657" bIns="46829"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2974" cy="467281"/>
          </a:xfrm>
          <a:prstGeom prst="rect">
            <a:avLst/>
          </a:prstGeom>
        </p:spPr>
        <p:txBody>
          <a:bodyPr vert="horz" lIns="93657" tIns="46829" rIns="93657" bIns="4682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90721" y="0"/>
            <a:ext cx="3052974" cy="467281"/>
          </a:xfrm>
          <a:prstGeom prst="rect">
            <a:avLst/>
          </a:prstGeom>
        </p:spPr>
        <p:txBody>
          <a:bodyPr vert="horz" lIns="93657" tIns="46829" rIns="93657" bIns="46829"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2/14/2013</a:t>
            </a:fld>
            <a:endParaRPr lang="en-US" dirty="0"/>
          </a:p>
        </p:txBody>
      </p:sp>
      <p:sp>
        <p:nvSpPr>
          <p:cNvPr id="4" name="Slide Image Placeholder 3"/>
          <p:cNvSpPr>
            <a:spLocks noGrp="1" noRot="1" noChangeAspect="1"/>
          </p:cNvSpPr>
          <p:nvPr>
            <p:ph type="sldImg" idx="2"/>
          </p:nvPr>
        </p:nvSpPr>
        <p:spPr>
          <a:xfrm>
            <a:off x="1185863" y="700088"/>
            <a:ext cx="4673600" cy="3505200"/>
          </a:xfrm>
          <a:prstGeom prst="rect">
            <a:avLst/>
          </a:prstGeom>
          <a:noFill/>
          <a:ln w="12700">
            <a:solidFill>
              <a:prstClr val="black"/>
            </a:solidFill>
          </a:ln>
        </p:spPr>
        <p:txBody>
          <a:bodyPr vert="horz" lIns="93657" tIns="46829" rIns="93657" bIns="46829" rtlCol="0" anchor="ctr"/>
          <a:lstStyle/>
          <a:p>
            <a:pPr lvl="0"/>
            <a:endParaRPr lang="en-US" noProof="0" dirty="0"/>
          </a:p>
        </p:txBody>
      </p:sp>
      <p:sp>
        <p:nvSpPr>
          <p:cNvPr id="5" name="Notes Placeholder 4"/>
          <p:cNvSpPr>
            <a:spLocks noGrp="1"/>
          </p:cNvSpPr>
          <p:nvPr>
            <p:ph type="body" sz="quarter" idx="3"/>
          </p:nvPr>
        </p:nvSpPr>
        <p:spPr>
          <a:xfrm>
            <a:off x="704533" y="4439167"/>
            <a:ext cx="5636260" cy="4205526"/>
          </a:xfrm>
          <a:prstGeom prst="rect">
            <a:avLst/>
          </a:prstGeom>
        </p:spPr>
        <p:txBody>
          <a:bodyPr vert="horz" lIns="93657" tIns="46829" rIns="93657" bIns="468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76710"/>
            <a:ext cx="3052974" cy="467281"/>
          </a:xfrm>
          <a:prstGeom prst="rect">
            <a:avLst/>
          </a:prstGeom>
        </p:spPr>
        <p:txBody>
          <a:bodyPr vert="horz" lIns="93657" tIns="46829" rIns="93657" bIns="4682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90721" y="8876710"/>
            <a:ext cx="3052974" cy="467281"/>
          </a:xfrm>
          <a:prstGeom prst="rect">
            <a:avLst/>
          </a:prstGeom>
        </p:spPr>
        <p:txBody>
          <a:bodyPr vert="horz" lIns="93657" tIns="46829" rIns="93657" bIns="46829"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5</a:t>
            </a:fld>
            <a:endParaRPr lang="en-US" dirty="0"/>
          </a:p>
        </p:txBody>
      </p:sp>
    </p:spTree>
    <p:extLst>
      <p:ext uri="{BB962C8B-B14F-4D97-AF65-F5344CB8AC3E}">
        <p14:creationId xmlns:p14="http://schemas.microsoft.com/office/powerpoint/2010/main" val="274275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INC Report to the NANC</a:t>
              </a:r>
            </a:p>
            <a:p>
              <a:pPr>
                <a:defRPr/>
              </a:pPr>
              <a:r>
                <a:rPr lang="en-US" sz="1250" dirty="0" smtClean="0">
                  <a:solidFill>
                    <a:schemeClr val="tx1"/>
                  </a:solidFill>
                  <a:latin typeface="Calibri" pitchFamily="34" charset="0"/>
                </a:rPr>
                <a:t>February</a:t>
              </a:r>
              <a:r>
                <a:rPr lang="en-US" sz="1250" baseline="0" dirty="0" smtClean="0">
                  <a:solidFill>
                    <a:schemeClr val="tx1"/>
                  </a:solidFill>
                  <a:latin typeface="Calibri" pitchFamily="34" charset="0"/>
                </a:rPr>
                <a:t> 21, 2013</a:t>
              </a:r>
              <a:endParaRPr lang="en-US" sz="1250" dirty="0" smtClean="0">
                <a:solidFill>
                  <a:schemeClr val="tx1"/>
                </a:solidFill>
                <a:latin typeface="Calibri" pitchFamily="34" charset="0"/>
              </a:endParaRPr>
            </a:p>
            <a:p>
              <a:pPr>
                <a:defRPr/>
              </a:pP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8923852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2951" y="215224"/>
            <a:ext cx="7315200" cy="899888"/>
          </a:xfrm>
          <a:prstGeom prst="rect">
            <a:avLst/>
          </a:prstGeom>
        </p:spPr>
        <p:txBody>
          <a:bodyPr lIns="84216" tIns="42108" rIns="84216" bIns="42108"/>
          <a:lstStyle/>
          <a:p>
            <a:r>
              <a:rPr lang="en-US" dirty="0" smtClean="0"/>
              <a:t>Click to edit Master title style</a:t>
            </a:r>
            <a:endParaRPr lang="en-US" dirty="0"/>
          </a:p>
        </p:txBody>
      </p:sp>
    </p:spTree>
    <p:extLst>
      <p:ext uri="{BB962C8B-B14F-4D97-AF65-F5344CB8AC3E}">
        <p14:creationId xmlns:p14="http://schemas.microsoft.com/office/powerpoint/2010/main" val="1347913174"/>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3733800" y="6496050"/>
            <a:ext cx="2133600" cy="228600"/>
          </a:xfrm>
          <a:prstGeom prst="rect">
            <a:avLst/>
          </a:prstGeom>
          <a:ln/>
        </p:spPr>
        <p:txBody>
          <a:bodyPr/>
          <a:lstStyle>
            <a:lvl1pPr>
              <a:defRPr/>
            </a:lvl1pPr>
          </a:lstStyle>
          <a:p>
            <a:pPr>
              <a:defRPr/>
            </a:pPr>
            <a:fld id="{4BB30516-5ABE-4EA1-99CF-4341D751B962}" type="slidenum">
              <a:rPr lang="en-US"/>
              <a:pPr>
                <a:defRPr/>
              </a:pPr>
              <a:t>‹#›</a:t>
            </a:fld>
            <a:endParaRPr lang="en-US"/>
          </a:p>
        </p:txBody>
      </p:sp>
    </p:spTree>
    <p:extLst>
      <p:ext uri="{BB962C8B-B14F-4D97-AF65-F5344CB8AC3E}">
        <p14:creationId xmlns:p14="http://schemas.microsoft.com/office/powerpoint/2010/main" val="99191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aphicFrame>
        <p:nvGraphicFramePr>
          <p:cNvPr id="4" name="Object 8"/>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106" name="Image" r:id="rId3" imgW="21028571" imgH="14628571" progId="">
                  <p:embed/>
                </p:oleObj>
              </mc:Choice>
              <mc:Fallback>
                <p:oleObj name="Image" r:id="rId3" imgW="21028571" imgH="14628571" progId="">
                  <p:embed/>
                  <p:pic>
                    <p:nvPicPr>
                      <p:cNvPr id="0" name="Picture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9" name="Rectangle 3"/>
          <p:cNvSpPr>
            <a:spLocks noGrp="1" noChangeArrowheads="1"/>
          </p:cNvSpPr>
          <p:nvPr>
            <p:ph type="ctrTitle"/>
          </p:nvPr>
        </p:nvSpPr>
        <p:spPr>
          <a:xfrm>
            <a:off x="685800" y="1295400"/>
            <a:ext cx="7772400" cy="1470025"/>
          </a:xfrm>
          <a:prstGeom prst="rect">
            <a:avLst/>
          </a:prstGeom>
        </p:spPr>
        <p:txBody>
          <a:bodyPr/>
          <a:lstStyle>
            <a:lvl1pPr algn="ctr">
              <a:defRPr sz="3200" b="1">
                <a:effectLst>
                  <a:outerShdw blurRad="38100" dist="38100" dir="2700000" algn="tl">
                    <a:srgbClr val="C0C0C0"/>
                  </a:outerShdw>
                </a:effectLst>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1371600" y="3124200"/>
            <a:ext cx="6400800" cy="2286000"/>
          </a:xfrm>
          <a:prstGeom prst="rect">
            <a:avLst/>
          </a:prstGeom>
        </p:spPr>
        <p:txBody>
          <a:bodyPr/>
          <a:lstStyle>
            <a:lvl1pPr marL="0" indent="0" algn="ctr">
              <a:buFontTx/>
              <a:buNone/>
              <a:defRPr sz="2400"/>
            </a:lvl1pPr>
          </a:lstStyle>
          <a:p>
            <a:pPr lvl="0"/>
            <a:r>
              <a:rPr lang="en-US" noProof="0" smtClean="0"/>
              <a:t>Click to edit Master subtitle style</a:t>
            </a:r>
          </a:p>
        </p:txBody>
      </p:sp>
    </p:spTree>
    <p:extLst>
      <p:ext uri="{BB962C8B-B14F-4D97-AF65-F5344CB8AC3E}">
        <p14:creationId xmlns:p14="http://schemas.microsoft.com/office/powerpoint/2010/main" val="2879512583"/>
      </p:ext>
    </p:extLst>
  </p:cSld>
  <p:clrMapOvr>
    <a:masterClrMapping/>
  </p:clrMapOvr>
  <p:transition advClick="0" advTm="30000"/>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987972"/>
            <a:ext cx="8544910" cy="738348"/>
          </a:xfrm>
          <a:prstGeom prst="rect">
            <a:avLst/>
          </a:prstGeom>
        </p:spPr>
        <p:txBody>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04800" y="1752600"/>
            <a:ext cx="8544910" cy="451156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3733800" y="6496050"/>
            <a:ext cx="2133600" cy="228600"/>
          </a:xfrm>
          <a:prstGeom prst="rect">
            <a:avLst/>
          </a:prstGeom>
          <a:ln/>
        </p:spPr>
        <p:txBody>
          <a:bodyPr/>
          <a:lstStyle>
            <a:lvl1pPr algn="ctr">
              <a:defRPr/>
            </a:lvl1pPr>
          </a:lstStyle>
          <a:p>
            <a:pPr>
              <a:defRPr/>
            </a:pPr>
            <a:fld id="{7C1D2AAA-A0D7-45DA-9563-3276EF5191B1}" type="slidenum">
              <a:rPr lang="en-US" smtClean="0"/>
              <a:pPr>
                <a:defRPr/>
              </a:pPr>
              <a:t>‹#›</a:t>
            </a:fld>
            <a:endParaRPr lang="en-US" dirty="0"/>
          </a:p>
        </p:txBody>
      </p:sp>
    </p:spTree>
    <p:extLst>
      <p:ext uri="{BB962C8B-B14F-4D97-AF65-F5344CB8AC3E}">
        <p14:creationId xmlns:p14="http://schemas.microsoft.com/office/powerpoint/2010/main" val="1063611872"/>
      </p:ext>
    </p:extLst>
  </p:cSld>
  <p:clrMapOvr>
    <a:masterClrMapping/>
  </p:clrMapOvr>
  <p:transition advClick="0" advTm="3000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6" descr="PPT Image5f.jpg"/>
          <p:cNvPicPr preferRelativeResize="0">
            <a:picLocks/>
          </p:cNvPicPr>
          <p:nvPr/>
        </p:nvPicPr>
        <p:blipFill>
          <a:blip r:embed="rId5"/>
          <a:srcRect t="8176" b="8531"/>
          <a:stretch>
            <a:fillRect/>
          </a:stretch>
        </p:blipFill>
        <p:spPr bwMode="auto">
          <a:xfrm>
            <a:off x="0" y="6416534"/>
            <a:ext cx="9144000" cy="457200"/>
          </a:xfrm>
          <a:prstGeom prst="rect">
            <a:avLst/>
          </a:prstGeom>
          <a:noFill/>
          <a:ln w="9525">
            <a:noFill/>
            <a:miter lim="800000"/>
            <a:headEnd/>
            <a:tailEnd/>
          </a:ln>
        </p:spPr>
      </p:pic>
      <p:pic>
        <p:nvPicPr>
          <p:cNvPr id="1029" name="Picture 7" descr="ATIS LOGO.png"/>
          <p:cNvPicPr>
            <a:picLocks noChangeAspect="1"/>
          </p:cNvPicPr>
          <p:nvPr/>
        </p:nvPicPr>
        <p:blipFill>
          <a:blip r:embed="rId6"/>
          <a:srcRect/>
          <a:stretch>
            <a:fillRect/>
          </a:stretch>
        </p:blipFill>
        <p:spPr bwMode="auto">
          <a:xfrm>
            <a:off x="482737" y="6456688"/>
            <a:ext cx="961770" cy="365760"/>
          </a:xfrm>
          <a:prstGeom prst="rect">
            <a:avLst/>
          </a:prstGeom>
          <a:noFill/>
          <a:ln w="9525">
            <a:noFill/>
            <a:miter lim="800000"/>
            <a:headEnd/>
            <a:tailEnd/>
          </a:ln>
        </p:spPr>
      </p:pic>
      <p:sp>
        <p:nvSpPr>
          <p:cNvPr id="13" name="Rectangle 12"/>
          <p:cNvSpPr/>
          <p:nvPr/>
        </p:nvSpPr>
        <p:spPr>
          <a:xfrm>
            <a:off x="8977176" y="6414947"/>
            <a:ext cx="171450" cy="45720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4" name="Straight Connector 13"/>
          <p:cNvCxnSpPr/>
          <p:nvPr/>
        </p:nvCxnSpPr>
        <p:spPr>
          <a:xfrm rot="10800000">
            <a:off x="0" y="6405313"/>
            <a:ext cx="9144000" cy="1587"/>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8" r:id="rId1"/>
    <p:sldLayoutId id="2147483680" r:id="rId2"/>
    <p:sldLayoutId id="2147483684" r:id="rId3"/>
  </p:sldLayoutIdLst>
  <p:timing>
    <p:tnLst>
      <p:par>
        <p:cTn id="1" dur="indefinite" restart="never" nodeType="tmRoot"/>
      </p:par>
    </p:tnLst>
  </p:timing>
  <p:hf hdr="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5"/>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6"/>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81" r:id="rId2"/>
    <p:sldLayoutId id="2147483682" r:id="rId3"/>
  </p:sldLayoutIdLst>
  <p:timing>
    <p:tnLst>
      <p:par>
        <p:cTn id="1" dur="indefinite" restart="never" nodeType="tmRoot"/>
      </p:par>
    </p:tnLst>
  </p:timing>
  <p:hf sldNum="0" hdr="0" ftr="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atis.org/membership/become.asp" TargetMode="External"/><Relationship Id="rId2" Type="http://schemas.openxmlformats.org/officeDocument/2006/relationships/hyperlink" Target="http://www.atis.org/inc/calendar.asp" TargetMode="External"/><Relationship Id="rId1" Type="http://schemas.openxmlformats.org/officeDocument/2006/relationships/slideLayout" Target="../slideLayouts/slideLayout1.xml"/><Relationship Id="rId4" Type="http://schemas.openxmlformats.org/officeDocument/2006/relationships/hyperlink" Target="http://www.atis.org/legal/OP.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atis.org/inc/calendar.asp" TargetMode="External"/><Relationship Id="rId7" Type="http://schemas.openxmlformats.org/officeDocument/2006/relationships/hyperlink" Target="mailto:vlancaster@atis.org" TargetMode="External"/><Relationship Id="rId2" Type="http://schemas.openxmlformats.org/officeDocument/2006/relationships/hyperlink" Target="http://www.atis.org/inc/index.asp" TargetMode="External"/><Relationship Id="rId1" Type="http://schemas.openxmlformats.org/officeDocument/2006/relationships/slideLayout" Target="../slideLayouts/slideLayout1.xml"/><Relationship Id="rId6" Type="http://schemas.openxmlformats.org/officeDocument/2006/relationships/hyperlink" Target="http://www.atis.org/inc/incguides.asp" TargetMode="External"/><Relationship Id="rId5" Type="http://schemas.openxmlformats.org/officeDocument/2006/relationships/hyperlink" Target="http://www.atis.org/inc/mtgs_current.asp" TargetMode="External"/><Relationship Id="rId4" Type="http://schemas.openxmlformats.org/officeDocument/2006/relationships/hyperlink" Target="http://www.atis.org/inc/incissue.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80438" y="6345238"/>
            <a:ext cx="563562" cy="365125"/>
          </a:xfrm>
          <a:prstGeom prst="rect">
            <a:avLst/>
          </a:prstGeom>
        </p:spPr>
        <p:txBody>
          <a:bodyPr/>
          <a:lstStyle/>
          <a:p>
            <a:pPr algn="ctr">
              <a:defRPr/>
            </a:pPr>
            <a:fld id="{379C486E-DB2A-4BE6-BF4D-5CBEF5B8BFFA}" type="slidenum">
              <a:rPr lang="en-US" smtClean="0"/>
              <a:pPr algn="ctr">
                <a:defRPr/>
              </a:pPr>
              <a:t>1</a:t>
            </a:fld>
            <a:endParaRPr lang="en-US" dirty="0"/>
          </a:p>
        </p:txBody>
      </p:sp>
      <p:sp>
        <p:nvSpPr>
          <p:cNvPr id="5" name="Title 1"/>
          <p:cNvSpPr txBox="1">
            <a:spLocks/>
          </p:cNvSpPr>
          <p:nvPr/>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a:t>Industry Numbering Committee (INC) Report to the NANC</a:t>
            </a:r>
          </a:p>
        </p:txBody>
      </p:sp>
      <p:sp>
        <p:nvSpPr>
          <p:cNvPr id="6" name="Subtitle 2"/>
          <p:cNvSpPr txBox="1">
            <a:spLocks/>
          </p:cNvSpPr>
          <p:nvPr/>
        </p:nvSpPr>
        <p:spPr>
          <a:xfrm>
            <a:off x="145771" y="3976764"/>
            <a:ext cx="5925420" cy="1785861"/>
          </a:xfrm>
          <a:prstGeom prst="rect">
            <a:avLst/>
          </a:prstGeom>
        </p:spPr>
        <p:txBody>
          <a:bodyPr>
            <a:noAutofit/>
          </a:bodyPr>
          <a:lstStyle/>
          <a:p>
            <a:pPr marL="4763">
              <a:lnSpc>
                <a:spcPts val="2400"/>
              </a:lnSpc>
              <a:spcBef>
                <a:spcPct val="20000"/>
              </a:spcBef>
            </a:pPr>
            <a:r>
              <a:rPr lang="en-US" sz="2400" b="1" dirty="0">
                <a:solidFill>
                  <a:schemeClr val="accent6">
                    <a:lumMod val="75000"/>
                  </a:schemeClr>
                </a:solidFill>
              </a:rPr>
              <a:t>Natalie </a:t>
            </a:r>
            <a:r>
              <a:rPr lang="en-US" sz="2400" b="1" dirty="0" err="1">
                <a:solidFill>
                  <a:schemeClr val="accent6">
                    <a:lumMod val="75000"/>
                  </a:schemeClr>
                </a:solidFill>
              </a:rPr>
              <a:t>McNamer</a:t>
            </a:r>
            <a:r>
              <a:rPr lang="en-US" sz="2400" b="1" dirty="0">
                <a:solidFill>
                  <a:schemeClr val="accent6">
                    <a:lumMod val="75000"/>
                  </a:schemeClr>
                </a:solidFill>
              </a:rPr>
              <a:t>, INC Chair   </a:t>
            </a:r>
          </a:p>
          <a:p>
            <a:pPr marL="4763">
              <a:lnSpc>
                <a:spcPts val="2400"/>
              </a:lnSpc>
              <a:spcBef>
                <a:spcPct val="20000"/>
              </a:spcBef>
            </a:pPr>
            <a:r>
              <a:rPr lang="en-US" sz="2400" b="1" dirty="0">
                <a:solidFill>
                  <a:schemeClr val="accent6">
                    <a:lumMod val="75000"/>
                  </a:schemeClr>
                </a:solidFill>
              </a:rPr>
              <a:t>Dana Crandall, INC Vice Chair</a:t>
            </a:r>
          </a:p>
          <a:p>
            <a:endParaRPr lang="en-US" sz="2400" i="1" dirty="0"/>
          </a:p>
          <a:p>
            <a:r>
              <a:rPr lang="en-US" sz="2400" i="1" dirty="0" smtClean="0"/>
              <a:t>February 21, 2013</a:t>
            </a:r>
            <a:endParaRPr lang="en-US" sz="2400" i="1" dirty="0"/>
          </a:p>
          <a:p>
            <a:endParaRPr lang="en-US" sz="2400" dirty="0" smtClean="0"/>
          </a:p>
          <a:p>
            <a:endParaRPr lang="en-US" sz="2400" dirty="0"/>
          </a:p>
          <a:p>
            <a:pPr marL="4763" lvl="1">
              <a:spcBef>
                <a:spcPct val="20000"/>
              </a:spcBef>
              <a:buFont typeface="Arial" charset="0"/>
              <a:buNone/>
            </a:pPr>
            <a:r>
              <a:rPr lang="en-US" sz="2400" i="1" dirty="0" smtClean="0">
                <a:solidFill>
                  <a:srgbClr val="000000"/>
                </a:solidFill>
                <a:latin typeface="Arial" pitchFamily="34" charset="0"/>
                <a:cs typeface="Arial" pitchFamily="34" charset="0"/>
              </a:rPr>
              <a:t> </a:t>
            </a:r>
            <a:endParaRPr lang="en-US" sz="2400" i="1" dirty="0">
              <a:solidFill>
                <a:srgbClr val="000000"/>
              </a:solidFill>
              <a:latin typeface="Arial" pitchFamily="34" charset="0"/>
              <a:cs typeface="Arial" pitchFamily="34" charset="0"/>
            </a:endParaRPr>
          </a:p>
        </p:txBody>
      </p:sp>
      <p:grpSp>
        <p:nvGrpSpPr>
          <p:cNvPr id="7" name="Group 6"/>
          <p:cNvGrpSpPr/>
          <p:nvPr/>
        </p:nvGrpSpPr>
        <p:grpSpPr>
          <a:xfrm>
            <a:off x="0" y="3709692"/>
            <a:ext cx="9144000" cy="45719"/>
            <a:chOff x="0" y="3711105"/>
            <a:chExt cx="9144000" cy="45719"/>
          </a:xfrm>
        </p:grpSpPr>
        <p:cxnSp>
          <p:nvCxnSpPr>
            <p:cNvPr id="8" name="Straight Connector 7"/>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4730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About INC</a:t>
            </a:r>
            <a:endParaRPr lang="en-US" dirty="0"/>
          </a:p>
        </p:txBody>
      </p:sp>
      <p:sp>
        <p:nvSpPr>
          <p:cNvPr id="4" name="Content Placeholder 3"/>
          <p:cNvSpPr>
            <a:spLocks noGrp="1"/>
          </p:cNvSpPr>
          <p:nvPr>
            <p:ph idx="1"/>
          </p:nvPr>
        </p:nvSpPr>
        <p:spPr/>
        <p:txBody>
          <a:bodyPr>
            <a:normAutofit fontScale="70000" lnSpcReduction="20000"/>
          </a:bodyPr>
          <a:lstStyle/>
          <a:p>
            <a:r>
              <a:rPr lang="en-US" dirty="0"/>
              <a:t>The Industry Numbering Committee (INC) provides an open forum to address and resolve industry-wide </a:t>
            </a:r>
            <a:r>
              <a:rPr lang="en-US" dirty="0" smtClean="0"/>
              <a:t>issues </a:t>
            </a:r>
            <a:r>
              <a:rPr lang="en-US" dirty="0"/>
              <a:t>associated with planning, administration, allocation, assignment and use of North American </a:t>
            </a:r>
            <a:r>
              <a:rPr lang="en-US" dirty="0" smtClean="0"/>
              <a:t> Numbering </a:t>
            </a:r>
            <a:r>
              <a:rPr lang="en-US" dirty="0"/>
              <a:t>Plan (NANP) numbering resources within the NANP area</a:t>
            </a:r>
            <a:r>
              <a:rPr lang="en-US" dirty="0" smtClean="0"/>
              <a:t>.</a:t>
            </a:r>
          </a:p>
          <a:p>
            <a:r>
              <a:rPr lang="en-US" dirty="0" smtClean="0"/>
              <a:t>The INC currently has three subcommittees:</a:t>
            </a:r>
          </a:p>
          <a:p>
            <a:pPr lvl="1"/>
            <a:r>
              <a:rPr lang="en-US" b="1" dirty="0" smtClean="0"/>
              <a:t>Resource </a:t>
            </a:r>
            <a:r>
              <a:rPr lang="en-US" b="1" dirty="0"/>
              <a:t>Assignment and Management </a:t>
            </a:r>
            <a:r>
              <a:rPr lang="en-US" b="1" dirty="0" smtClean="0"/>
              <a:t>(</a:t>
            </a:r>
            <a:r>
              <a:rPr lang="en-US" b="1" dirty="0"/>
              <a:t>RAM</a:t>
            </a:r>
            <a:r>
              <a:rPr lang="en-US" b="1" dirty="0" smtClean="0"/>
              <a:t>)</a:t>
            </a:r>
            <a:r>
              <a:rPr lang="en-US" dirty="0" smtClean="0"/>
              <a:t> maintains </a:t>
            </a:r>
            <a:r>
              <a:rPr lang="en-US" dirty="0"/>
              <a:t>and develops enhancements to the industry guidelines that provide for assignment to and management of those numbering and addressing resources managed by the Industry Numbering Committee for assignment to/by Service Providers or Users. Examples of such resources are: CO/NXX Codes, Thousands-Blocks, Telephone Numbers, CICs, 555 line numbers etc.</a:t>
            </a:r>
          </a:p>
          <a:p>
            <a:pPr lvl="1"/>
            <a:r>
              <a:rPr lang="en-US" b="1" dirty="0"/>
              <a:t>Numbering and Addressing Resource Planning </a:t>
            </a:r>
            <a:r>
              <a:rPr lang="en-US" b="1" dirty="0" smtClean="0"/>
              <a:t>(</a:t>
            </a:r>
            <a:r>
              <a:rPr lang="en-US" b="1" dirty="0"/>
              <a:t>NARP</a:t>
            </a:r>
            <a:r>
              <a:rPr lang="en-US" b="1" dirty="0" smtClean="0"/>
              <a:t>) </a:t>
            </a:r>
            <a:r>
              <a:rPr lang="en-US" dirty="0" smtClean="0"/>
              <a:t>maintains </a:t>
            </a:r>
            <a:r>
              <a:rPr lang="en-US" dirty="0"/>
              <a:t>and develops the industry guidelines for relief or exhaust of current resources and implementation of new numbering or addressing resources. It also develops industry guidelines and reports regarding new, or new uses of, numbering or addressing resources. Examples of such areas of responsibility are NPA Relief Planning and Implementation, NPA Allocation, NANP Exhaust, 500/900 portability, Resources for Machine-to-Machine communications etc. </a:t>
            </a:r>
            <a:endParaRPr lang="en-US" dirty="0" smtClean="0"/>
          </a:p>
          <a:p>
            <a:pPr lvl="1"/>
            <a:r>
              <a:rPr lang="en-US" b="1" dirty="0" smtClean="0"/>
              <a:t>Document </a:t>
            </a:r>
            <a:r>
              <a:rPr lang="en-US" b="1" dirty="0"/>
              <a:t>Management/Maintenance (DMM) </a:t>
            </a:r>
            <a:r>
              <a:rPr lang="en-US" dirty="0" smtClean="0"/>
              <a:t>is </a:t>
            </a:r>
            <a:r>
              <a:rPr lang="en-US" dirty="0"/>
              <a:t>responsible for managing non-substantive issues to keep INC documents and website up to date, as well as revising documents for readability and usability without changing the technical or regulatory meaning/content of the document(s) being maintained.</a:t>
            </a:r>
          </a:p>
          <a:p>
            <a:pPr lvl="1"/>
            <a:endParaRPr lang="en-US" dirty="0"/>
          </a:p>
        </p:txBody>
      </p:sp>
    </p:spTree>
    <p:extLst>
      <p:ext uri="{BB962C8B-B14F-4D97-AF65-F5344CB8AC3E}">
        <p14:creationId xmlns:p14="http://schemas.microsoft.com/office/powerpoint/2010/main" val="26564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dirty="0" smtClean="0"/>
              <a:t>INC Meetings/Membership</a:t>
            </a:r>
          </a:p>
        </p:txBody>
      </p:sp>
      <p:sp>
        <p:nvSpPr>
          <p:cNvPr id="4100" name="Rectangle 3"/>
          <p:cNvSpPr>
            <a:spLocks noGrp="1" noChangeArrowheads="1"/>
          </p:cNvSpPr>
          <p:nvPr>
            <p:ph idx="1"/>
          </p:nvPr>
        </p:nvSpPr>
        <p:spPr>
          <a:xfrm>
            <a:off x="184067" y="1223158"/>
            <a:ext cx="8805554" cy="4880759"/>
          </a:xfrm>
        </p:spPr>
        <p:txBody>
          <a:bodyPr/>
          <a:lstStyle/>
          <a:p>
            <a:r>
              <a:rPr lang="en-US" dirty="0" smtClean="0"/>
              <a:t>Meetings</a:t>
            </a:r>
          </a:p>
          <a:p>
            <a:pPr lvl="1"/>
            <a:r>
              <a:rPr lang="en-US" sz="2000" dirty="0" smtClean="0"/>
              <a:t>Since the last NANC meeting, INC held one face-to-face meeting on February 5-7, 2013</a:t>
            </a:r>
          </a:p>
          <a:p>
            <a:pPr lvl="1"/>
            <a:r>
              <a:rPr lang="en-US" sz="2000" dirty="0" smtClean="0"/>
              <a:t>The next INC Meeting will be held in Minneapolis, MN on April 23-25, 2013</a:t>
            </a:r>
            <a:endParaRPr lang="en-US" sz="2000" dirty="0"/>
          </a:p>
          <a:p>
            <a:pPr lvl="1"/>
            <a:r>
              <a:rPr lang="en-US" sz="2000" dirty="0" smtClean="0"/>
              <a:t>Details on all future meetings can be found at: </a:t>
            </a:r>
            <a:r>
              <a:rPr lang="en-US" sz="2000" dirty="0" smtClean="0">
                <a:hlinkClick r:id="rId2"/>
              </a:rPr>
              <a:t>http://www.atis.org/inc/calendar.asp</a:t>
            </a:r>
            <a:endParaRPr lang="en-US" sz="2000" dirty="0" smtClean="0"/>
          </a:p>
          <a:p>
            <a:r>
              <a:rPr lang="en-US" dirty="0" smtClean="0"/>
              <a:t>Membership</a:t>
            </a:r>
          </a:p>
          <a:p>
            <a:pPr lvl="1"/>
            <a:r>
              <a:rPr lang="en-US" sz="2000" dirty="0" smtClean="0"/>
              <a:t>To become a member of INC or ATIS, see </a:t>
            </a:r>
            <a:r>
              <a:rPr lang="en-US" sz="2000" dirty="0" smtClean="0">
                <a:solidFill>
                  <a:srgbClr val="FF0000"/>
                </a:solidFill>
                <a:hlinkClick r:id="rId3"/>
              </a:rPr>
              <a:t>http://www.atis.org/membership/become.asp</a:t>
            </a:r>
            <a:r>
              <a:rPr lang="en-US" sz="2000" dirty="0" smtClean="0">
                <a:solidFill>
                  <a:srgbClr val="FF0000"/>
                </a:solidFill>
              </a:rPr>
              <a:t>.</a:t>
            </a:r>
          </a:p>
          <a:p>
            <a:pPr lvl="1"/>
            <a:r>
              <a:rPr lang="en-US" sz="2000" dirty="0" smtClean="0"/>
              <a:t>To understand how INC operates, see </a:t>
            </a:r>
            <a:r>
              <a:rPr lang="en-US" sz="2000" dirty="0" smtClean="0">
                <a:solidFill>
                  <a:srgbClr val="FF0000"/>
                </a:solidFill>
                <a:hlinkClick r:id="rId4"/>
              </a:rPr>
              <a:t>http://www.atis.org/legal/OP.asp</a:t>
            </a:r>
            <a:endParaRPr lang="en-US" sz="2000" dirty="0" smtClean="0">
              <a:solidFill>
                <a:srgbClr val="FF0000"/>
              </a:solidFill>
            </a:endParaRPr>
          </a:p>
          <a:p>
            <a:pPr lvl="1"/>
            <a:endParaRPr lang="en-US" dirty="0" smtClean="0">
              <a:solidFill>
                <a:srgbClr val="FF0000"/>
              </a:solidFill>
            </a:endParaRPr>
          </a:p>
        </p:txBody>
      </p:sp>
      <p:sp>
        <p:nvSpPr>
          <p:cNvPr id="4" name="Slide Number Placeholder 3"/>
          <p:cNvSpPr>
            <a:spLocks noGrp="1"/>
          </p:cNvSpPr>
          <p:nvPr>
            <p:ph type="sldNum" sz="quarter" idx="11"/>
          </p:nvPr>
        </p:nvSpPr>
        <p:spPr/>
        <p:txBody>
          <a:bodyPr/>
          <a:lstStyle/>
          <a:p>
            <a:fld id="{67DA1E15-1CF1-45C6-A920-8A841C0D54BC}" type="slidenum">
              <a:rPr lang="en-US" smtClean="0"/>
              <a:pPr/>
              <a:t>3</a:t>
            </a:fld>
            <a:endParaRPr lang="en-US"/>
          </a:p>
        </p:txBody>
      </p:sp>
    </p:spTree>
    <p:extLst>
      <p:ext uri="{BB962C8B-B14F-4D97-AF65-F5344CB8AC3E}">
        <p14:creationId xmlns:p14="http://schemas.microsoft.com/office/powerpoint/2010/main" val="263384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z="3200" b="1" dirty="0" smtClean="0"/>
              <a:t>Issue 719: </a:t>
            </a:r>
            <a:r>
              <a:rPr lang="en-US" dirty="0" smtClean="0"/>
              <a:t>Available “Red” Blocks where PSTN Activation has not been confirmed</a:t>
            </a:r>
            <a:endParaRPr lang="en-US" sz="3200" b="1" dirty="0" smtClean="0"/>
          </a:p>
        </p:txBody>
      </p:sp>
      <p:sp>
        <p:nvSpPr>
          <p:cNvPr id="8196" name="Rectangle 3"/>
          <p:cNvSpPr>
            <a:spLocks noGrp="1" noChangeArrowheads="1"/>
          </p:cNvSpPr>
          <p:nvPr>
            <p:ph idx="1"/>
          </p:nvPr>
        </p:nvSpPr>
        <p:spPr>
          <a:xfrm>
            <a:off x="190005" y="1351128"/>
            <a:ext cx="8763990" cy="4735773"/>
          </a:xfrm>
        </p:spPr>
        <p:txBody>
          <a:bodyPr>
            <a:normAutofit lnSpcReduction="10000"/>
          </a:bodyPr>
          <a:lstStyle/>
          <a:p>
            <a:pPr>
              <a:lnSpc>
                <a:spcPct val="90000"/>
              </a:lnSpc>
            </a:pPr>
            <a:r>
              <a:rPr lang="en-US" sz="1800" dirty="0" smtClean="0"/>
              <a:t>Most rate center pools are now replenished by the opening of new codes rather than donated blocks. When a new code is opened, blocks not assigned to the code holder are placed in the pool with a future available date and marked “red” until the code holder confirms activation in the PSTN and all other code holder responsibilities have been met.</a:t>
            </a:r>
          </a:p>
          <a:p>
            <a:r>
              <a:rPr lang="en-US" sz="1800" dirty="0" smtClean="0"/>
              <a:t>When code holders don’t fulfill their responsibilities within required timeframes, there are negative impacts to block holders that have to accept “red” blocks from the pool because there are no other blocks available in the pool.</a:t>
            </a:r>
          </a:p>
          <a:p>
            <a:r>
              <a:rPr lang="en-US" sz="1800" dirty="0" smtClean="0"/>
              <a:t>INC added text to the Thousands-Block Pooling Guidelines:</a:t>
            </a:r>
          </a:p>
          <a:p>
            <a:pPr lvl="1"/>
            <a:r>
              <a:rPr lang="en-US" sz="1800" dirty="0" smtClean="0"/>
              <a:t>Outlining the negative impacts to block holders when code holders fail to fulfill their responsibilities</a:t>
            </a:r>
          </a:p>
          <a:p>
            <a:pPr lvl="1"/>
            <a:r>
              <a:rPr lang="en-US" sz="1800" dirty="0" smtClean="0"/>
              <a:t>To note that after the code holder has belatedly loaded the code in NPAC, NPAC personnel will now have two business days to add a block holder’s block in NPAC. </a:t>
            </a:r>
          </a:p>
          <a:p>
            <a:pPr lvl="1"/>
            <a:r>
              <a:rPr lang="en-US" sz="1800" dirty="0" smtClean="0"/>
              <a:t>Expanding the PA’s ability to facilitate and streamline communication between the block holder and the code holder when the code holder hasn’t fulfilled its responsibilities</a:t>
            </a:r>
          </a:p>
          <a:p>
            <a:pPr>
              <a:lnSpc>
                <a:spcPct val="90000"/>
              </a:lnSpc>
            </a:pPr>
            <a:endParaRPr lang="en-US" sz="2600" dirty="0" smtClean="0"/>
          </a:p>
          <a:p>
            <a:pPr eaLnBrk="1" hangingPunct="1">
              <a:lnSpc>
                <a:spcPct val="90000"/>
              </a:lnSpc>
            </a:pPr>
            <a:endParaRPr lang="en-US" dirty="0" smtClean="0"/>
          </a:p>
        </p:txBody>
      </p:sp>
      <p:sp>
        <p:nvSpPr>
          <p:cNvPr id="4" name="Slide Number Placeholder 3"/>
          <p:cNvSpPr>
            <a:spLocks noGrp="1"/>
          </p:cNvSpPr>
          <p:nvPr>
            <p:ph type="sldNum" sz="quarter" idx="11"/>
          </p:nvPr>
        </p:nvSpPr>
        <p:spPr/>
        <p:txBody>
          <a:bodyPr/>
          <a:lstStyle/>
          <a:p>
            <a:pPr>
              <a:defRPr/>
            </a:pPr>
            <a:fld id="{C2EB2CA1-947D-4F5A-843B-20F7654BE0BD}" type="slidenum">
              <a:rPr lang="en-US"/>
              <a:pPr>
                <a:defRPr/>
              </a:pPr>
              <a:t>4</a:t>
            </a:fld>
            <a:endParaRPr lang="en-US"/>
          </a:p>
        </p:txBody>
      </p:sp>
    </p:spTree>
    <p:extLst>
      <p:ext uri="{BB962C8B-B14F-4D97-AF65-F5344CB8AC3E}">
        <p14:creationId xmlns:p14="http://schemas.microsoft.com/office/powerpoint/2010/main" val="100713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Issue 748: Assess Impacts on Numbering Resources and Numbering Administration with Transition from Public Switched Telephone Network (PSTN) to Internet Protocol (IP)</a:t>
            </a:r>
            <a:endParaRPr lang="en-US" sz="2000" dirty="0"/>
          </a:p>
        </p:txBody>
      </p:sp>
      <p:sp>
        <p:nvSpPr>
          <p:cNvPr id="3" name="Content Placeholder 2"/>
          <p:cNvSpPr>
            <a:spLocks noGrp="1"/>
          </p:cNvSpPr>
          <p:nvPr>
            <p:ph idx="1"/>
          </p:nvPr>
        </p:nvSpPr>
        <p:spPr/>
        <p:txBody>
          <a:bodyPr/>
          <a:lstStyle/>
          <a:p>
            <a:pPr lvl="0"/>
            <a:r>
              <a:rPr lang="en-US" dirty="0" smtClean="0"/>
              <a:t>Presentations were given at the February 2013 INC meeting</a:t>
            </a:r>
          </a:p>
          <a:p>
            <a:pPr lvl="1"/>
            <a:r>
              <a:rPr lang="en-US" dirty="0" smtClean="0"/>
              <a:t>“The Future of Telephone Numbers – TN 3.0” by Tom </a:t>
            </a:r>
            <a:r>
              <a:rPr lang="en-US" dirty="0" err="1" smtClean="0"/>
              <a:t>McGarry</a:t>
            </a:r>
            <a:r>
              <a:rPr lang="en-US" dirty="0" smtClean="0"/>
              <a:t>, </a:t>
            </a:r>
            <a:r>
              <a:rPr lang="en-US" dirty="0" err="1" smtClean="0"/>
              <a:t>Neustar</a:t>
            </a:r>
            <a:endParaRPr lang="en-US" dirty="0" smtClean="0"/>
          </a:p>
          <a:p>
            <a:pPr lvl="2"/>
            <a:r>
              <a:rPr lang="en-US" dirty="0" smtClean="0"/>
              <a:t>This presentation was similar to a presentation given to the </a:t>
            </a:r>
            <a:r>
              <a:rPr lang="en-US" dirty="0" err="1" smtClean="0"/>
              <a:t>FoN</a:t>
            </a:r>
            <a:r>
              <a:rPr lang="en-US" dirty="0" smtClean="0"/>
              <a:t> WG in November 2012 and provides a high level, global view of how TNs may be used in the future</a:t>
            </a:r>
          </a:p>
          <a:p>
            <a:pPr lvl="1"/>
            <a:r>
              <a:rPr lang="en-US" dirty="0" smtClean="0"/>
              <a:t>“Begin the IP Transition in Numbering - Steps away from TDM standard operations” by Mark Lancaster, AT&amp;T</a:t>
            </a:r>
          </a:p>
          <a:p>
            <a:pPr lvl="2"/>
            <a:r>
              <a:rPr lang="en-US" dirty="0" smtClean="0"/>
              <a:t>A more detailed view of how TNs may be obtained, ported, routed, and reported as the industry transitions to IP</a:t>
            </a:r>
          </a:p>
        </p:txBody>
      </p:sp>
    </p:spTree>
    <p:extLst>
      <p:ext uri="{BB962C8B-B14F-4D97-AF65-F5344CB8AC3E}">
        <p14:creationId xmlns:p14="http://schemas.microsoft.com/office/powerpoint/2010/main" val="624710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200" b="1" dirty="0" smtClean="0"/>
              <a:t>Issues in Initial Pending</a:t>
            </a:r>
          </a:p>
        </p:txBody>
      </p:sp>
      <p:sp>
        <p:nvSpPr>
          <p:cNvPr id="8196" name="Rectangle 3"/>
          <p:cNvSpPr>
            <a:spLocks noGrp="1" noChangeArrowheads="1"/>
          </p:cNvSpPr>
          <p:nvPr>
            <p:ph idx="1"/>
          </p:nvPr>
        </p:nvSpPr>
        <p:spPr/>
        <p:txBody>
          <a:bodyPr/>
          <a:lstStyle/>
          <a:p>
            <a:pPr>
              <a:lnSpc>
                <a:spcPct val="90000"/>
              </a:lnSpc>
            </a:pPr>
            <a:r>
              <a:rPr lang="en-US" sz="2600" dirty="0" smtClean="0"/>
              <a:t>Issue 692: Update the 5YY requirements for resources</a:t>
            </a:r>
          </a:p>
          <a:p>
            <a:pPr lvl="1">
              <a:lnSpc>
                <a:spcPct val="90000"/>
              </a:lnSpc>
            </a:pPr>
            <a:r>
              <a:rPr lang="en-US" dirty="0" smtClean="0"/>
              <a:t>NANPA Change Order #1 approved; implementation expected in 3Q2013 </a:t>
            </a:r>
          </a:p>
          <a:p>
            <a:pPr>
              <a:lnSpc>
                <a:spcPct val="90000"/>
              </a:lnSpc>
            </a:pPr>
            <a:r>
              <a:rPr lang="en-US" sz="2600" dirty="0" smtClean="0"/>
              <a:t>Issue 702:  Update Service Description for Use of 5YY Resources</a:t>
            </a:r>
          </a:p>
          <a:p>
            <a:pPr lvl="1">
              <a:lnSpc>
                <a:spcPct val="90000"/>
              </a:lnSpc>
            </a:pPr>
            <a:r>
              <a:rPr lang="en-US" dirty="0" smtClean="0"/>
              <a:t>NANPA Change Order #1 approved; implementation expected in 3Q2013 </a:t>
            </a:r>
          </a:p>
          <a:p>
            <a:pPr>
              <a:lnSpc>
                <a:spcPct val="90000"/>
              </a:lnSpc>
            </a:pPr>
            <a:r>
              <a:rPr lang="en-US" sz="2600" dirty="0" smtClean="0"/>
              <a:t>Issue 715:  Update </a:t>
            </a:r>
            <a:r>
              <a:rPr lang="en-US" sz="2600" dirty="0"/>
              <a:t>TBPAG For Retrieving a Block Donated/Returned in </a:t>
            </a:r>
            <a:r>
              <a:rPr lang="en-US" sz="2600" dirty="0" smtClean="0"/>
              <a:t>Error</a:t>
            </a:r>
          </a:p>
          <a:p>
            <a:pPr lvl="1">
              <a:lnSpc>
                <a:spcPct val="90000"/>
              </a:lnSpc>
            </a:pPr>
            <a:r>
              <a:rPr lang="en-US" dirty="0" smtClean="0"/>
              <a:t>PA Change Order #23 approved; implementation tentatively scheduled for April 6, 2013</a:t>
            </a:r>
          </a:p>
          <a:p>
            <a:pPr>
              <a:lnSpc>
                <a:spcPct val="90000"/>
              </a:lnSpc>
            </a:pPr>
            <a:endParaRPr lang="en-US" sz="2600" dirty="0" smtClean="0"/>
          </a:p>
          <a:p>
            <a:pPr eaLnBrk="1" hangingPunct="1">
              <a:lnSpc>
                <a:spcPct val="90000"/>
              </a:lnSpc>
            </a:pPr>
            <a:endParaRPr lang="en-US" dirty="0" smtClean="0"/>
          </a:p>
        </p:txBody>
      </p:sp>
      <p:sp>
        <p:nvSpPr>
          <p:cNvPr id="4" name="Slide Number Placeholder 3"/>
          <p:cNvSpPr>
            <a:spLocks noGrp="1"/>
          </p:cNvSpPr>
          <p:nvPr>
            <p:ph type="sldNum" sz="quarter" idx="11"/>
          </p:nvPr>
        </p:nvSpPr>
        <p:spPr/>
        <p:txBody>
          <a:bodyPr/>
          <a:lstStyle/>
          <a:p>
            <a:pPr>
              <a:defRPr/>
            </a:pPr>
            <a:fld id="{C2EB2CA1-947D-4F5A-843B-20F7654BE0BD}" type="slidenum">
              <a:rPr lang="en-US"/>
              <a:pPr>
                <a:defRPr/>
              </a:pPr>
              <a:t>6</a:t>
            </a:fld>
            <a:endParaRPr lang="en-US"/>
          </a:p>
        </p:txBody>
      </p:sp>
    </p:spTree>
    <p:extLst>
      <p:ext uri="{BB962C8B-B14F-4D97-AF65-F5344CB8AC3E}">
        <p14:creationId xmlns:p14="http://schemas.microsoft.com/office/powerpoint/2010/main" val="557029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z="3200" b="1" dirty="0" smtClean="0"/>
              <a:t>Issues in Final Closure</a:t>
            </a:r>
          </a:p>
        </p:txBody>
      </p:sp>
      <p:sp>
        <p:nvSpPr>
          <p:cNvPr id="9220" name="Rectangle 3"/>
          <p:cNvSpPr>
            <a:spLocks noGrp="1" noChangeArrowheads="1"/>
          </p:cNvSpPr>
          <p:nvPr>
            <p:ph idx="1"/>
          </p:nvPr>
        </p:nvSpPr>
        <p:spPr/>
        <p:txBody>
          <a:bodyPr>
            <a:normAutofit/>
          </a:bodyPr>
          <a:lstStyle/>
          <a:p>
            <a:r>
              <a:rPr lang="en-US" dirty="0" smtClean="0"/>
              <a:t>Issue 744: Review SP Contact Data Availability for Numbering Resources</a:t>
            </a:r>
          </a:p>
          <a:p>
            <a:pPr lvl="0"/>
            <a:r>
              <a:rPr lang="en-US" dirty="0" smtClean="0"/>
              <a:t>Issue 746: Add Information to INC Guidelines Regarding FCC “Red Light” Rule</a:t>
            </a:r>
          </a:p>
          <a:p>
            <a:r>
              <a:rPr lang="en-US" dirty="0" smtClean="0"/>
              <a:t>Issue 747: Updates to the NPA Relief Activities section of the p-ANI Guidelines</a:t>
            </a:r>
          </a:p>
          <a:p>
            <a:pPr lvl="0"/>
            <a:r>
              <a:rPr lang="en-US" dirty="0" smtClean="0"/>
              <a:t>Issue 749: Update COCAG Part 2, Form 6</a:t>
            </a:r>
          </a:p>
          <a:p>
            <a:pPr lvl="0"/>
            <a:r>
              <a:rPr lang="en-US" dirty="0" smtClean="0"/>
              <a:t>Issue 750: References to Parent Company OCN</a:t>
            </a:r>
          </a:p>
          <a:p>
            <a:endParaRPr lang="en-US" dirty="0" smtClean="0"/>
          </a:p>
        </p:txBody>
      </p:sp>
      <p:sp>
        <p:nvSpPr>
          <p:cNvPr id="4" name="Slide Number Placeholder 3"/>
          <p:cNvSpPr>
            <a:spLocks noGrp="1"/>
          </p:cNvSpPr>
          <p:nvPr>
            <p:ph type="sldNum" sz="quarter" idx="11"/>
          </p:nvPr>
        </p:nvSpPr>
        <p:spPr/>
        <p:txBody>
          <a:bodyPr/>
          <a:lstStyle/>
          <a:p>
            <a:pPr>
              <a:defRPr/>
            </a:pPr>
            <a:fld id="{F40BE90B-4F10-414D-9154-719F5B6FD04D}" type="slidenum">
              <a:rPr lang="en-US"/>
              <a:pPr>
                <a:defRPr/>
              </a:pPr>
              <a:t>7</a:t>
            </a:fld>
            <a:endParaRPr lang="en-US"/>
          </a:p>
        </p:txBody>
      </p:sp>
    </p:spTree>
    <p:extLst>
      <p:ext uri="{BB962C8B-B14F-4D97-AF65-F5344CB8AC3E}">
        <p14:creationId xmlns:p14="http://schemas.microsoft.com/office/powerpoint/2010/main" val="1980906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Relevant INC Web Pages</a:t>
            </a:r>
          </a:p>
        </p:txBody>
      </p:sp>
      <p:sp>
        <p:nvSpPr>
          <p:cNvPr id="10244" name="Rectangle 3"/>
          <p:cNvSpPr>
            <a:spLocks noGrp="1" noChangeArrowheads="1"/>
          </p:cNvSpPr>
          <p:nvPr>
            <p:ph idx="1"/>
          </p:nvPr>
        </p:nvSpPr>
        <p:spPr/>
        <p:txBody>
          <a:bodyPr>
            <a:normAutofit fontScale="92500" lnSpcReduction="10000"/>
          </a:bodyPr>
          <a:lstStyle/>
          <a:p>
            <a:r>
              <a:rPr lang="en-US" dirty="0" smtClean="0"/>
              <a:t>INC Homepage (front page to all INC links):  	</a:t>
            </a:r>
            <a:r>
              <a:rPr lang="en-US" dirty="0" smtClean="0">
                <a:hlinkClick r:id="rId2"/>
              </a:rPr>
              <a:t>http://www.atis.org/inc/index.asp</a:t>
            </a:r>
            <a:endParaRPr lang="en-US" dirty="0" smtClean="0"/>
          </a:p>
          <a:p>
            <a:r>
              <a:rPr lang="en-US" dirty="0" smtClean="0"/>
              <a:t>INC Upcoming Meetings (meeting logistics/agendas): 	</a:t>
            </a:r>
            <a:r>
              <a:rPr lang="en-US" dirty="0" smtClean="0">
                <a:hlinkClick r:id="rId3"/>
              </a:rPr>
              <a:t>http://www.atis.org/inc/calendar.asp</a:t>
            </a:r>
            <a:endParaRPr lang="en-US" dirty="0" smtClean="0"/>
          </a:p>
          <a:p>
            <a:r>
              <a:rPr lang="en-US" dirty="0" smtClean="0"/>
              <a:t>INC Issues (historical and active): 	</a:t>
            </a:r>
            <a:r>
              <a:rPr lang="en-US" dirty="0" smtClean="0">
                <a:hlinkClick r:id="rId4"/>
              </a:rPr>
              <a:t>http://www.atis.org/inc/incissue.asp</a:t>
            </a:r>
            <a:endParaRPr lang="en-US" dirty="0" smtClean="0"/>
          </a:p>
          <a:p>
            <a:r>
              <a:rPr lang="en-US" dirty="0" smtClean="0"/>
              <a:t>INC Meeting Records: 	</a:t>
            </a:r>
            <a:r>
              <a:rPr lang="en-US" dirty="0" smtClean="0">
                <a:hlinkClick r:id="rId5"/>
              </a:rPr>
              <a:t>http://www.atis.org/inc/mtgs_current.asp</a:t>
            </a:r>
            <a:endParaRPr lang="en-US" dirty="0" smtClean="0"/>
          </a:p>
          <a:p>
            <a:r>
              <a:rPr lang="en-US" dirty="0" smtClean="0"/>
              <a:t>INC Published Documents: 	</a:t>
            </a:r>
            <a:r>
              <a:rPr lang="en-US" dirty="0" smtClean="0">
                <a:hlinkClick r:id="rId6"/>
              </a:rPr>
              <a:t>http://www.atis.org/inc/incguides.asp</a:t>
            </a:r>
            <a:endParaRPr lang="en-US" dirty="0" smtClean="0"/>
          </a:p>
          <a:p>
            <a:r>
              <a:rPr lang="en-US" dirty="0"/>
              <a:t>Anyone interested in </a:t>
            </a:r>
            <a:r>
              <a:rPr lang="en-US" dirty="0" smtClean="0"/>
              <a:t>information on INC or INC documents can contact Veronica Lancaster, ATIS INC Manager, via email at </a:t>
            </a:r>
            <a:r>
              <a:rPr lang="en-US" dirty="0" smtClean="0">
                <a:hlinkClick r:id="rId7"/>
              </a:rPr>
              <a:t>vlancaster@atis.org</a:t>
            </a:r>
            <a:r>
              <a:rPr lang="en-US" dirty="0" smtClean="0"/>
              <a:t> or (202) 434-8826.</a:t>
            </a:r>
            <a:endParaRPr lang="en-US" dirty="0"/>
          </a:p>
        </p:txBody>
      </p:sp>
      <p:sp>
        <p:nvSpPr>
          <p:cNvPr id="4" name="Slide Number Placeholder 3"/>
          <p:cNvSpPr>
            <a:spLocks noGrp="1"/>
          </p:cNvSpPr>
          <p:nvPr>
            <p:ph type="sldNum" sz="quarter" idx="11"/>
          </p:nvPr>
        </p:nvSpPr>
        <p:spPr/>
        <p:txBody>
          <a:bodyPr/>
          <a:lstStyle/>
          <a:p>
            <a:fld id="{2B08F585-36E4-4CBB-AB25-4DC7D7B81B94}" type="slidenum">
              <a:rPr lang="en-US" smtClean="0"/>
              <a:pPr/>
              <a:t>8</a:t>
            </a:fld>
            <a:endParaRPr lang="en-US"/>
          </a:p>
        </p:txBody>
      </p:sp>
    </p:spTree>
    <p:extLst>
      <p:ext uri="{BB962C8B-B14F-4D97-AF65-F5344CB8AC3E}">
        <p14:creationId xmlns:p14="http://schemas.microsoft.com/office/powerpoint/2010/main" val="372059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TIS Theme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7A004CFC26743AB85F522698C86B0" ma:contentTypeVersion="12" ma:contentTypeDescription="Create a new document." ma:contentTypeScope="" ma:versionID="de4491c0cd6dd9e0ba6144446ae10321">
  <xsd:schema xmlns:xsd="http://www.w3.org/2001/XMLSchema" xmlns:xs="http://www.w3.org/2001/XMLSchema" xmlns:p="http://schemas.microsoft.com/office/2006/metadata/properties" xmlns:ns2="42a30eba-9044-4c67-b600-664c6735ae2d" xmlns:ns3="0d272191-4a65-4592-9334-d673c31dd921" targetNamespace="http://schemas.microsoft.com/office/2006/metadata/properties" ma:root="true" ma:fieldsID="a77626da6f91be5ca125a197c4229555" ns2:_="" ns3:_="">
    <xsd:import namespace="42a30eba-9044-4c67-b600-664c6735ae2d"/>
    <xsd:import namespace="0d272191-4a65-4592-9334-d673c31dd9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a30eba-9044-4c67-b600-664c6735ae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272191-4a65-4592-9334-d673c31dd9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7A313A-E870-4B4B-B74F-A5297C7F8951}"/>
</file>

<file path=customXml/itemProps2.xml><?xml version="1.0" encoding="utf-8"?>
<ds:datastoreItem xmlns:ds="http://schemas.openxmlformats.org/officeDocument/2006/customXml" ds:itemID="{A2CE191A-AF75-491A-B6F5-E4C78798CB87}"/>
</file>

<file path=customXml/itemProps3.xml><?xml version="1.0" encoding="utf-8"?>
<ds:datastoreItem xmlns:ds="http://schemas.openxmlformats.org/officeDocument/2006/customXml" ds:itemID="{00A70670-6B59-4976-979F-0F2B350F2DC7}"/>
</file>

<file path=docProps/app.xml><?xml version="1.0" encoding="utf-8"?>
<Properties xmlns="http://schemas.openxmlformats.org/officeDocument/2006/extended-properties" xmlns:vt="http://schemas.openxmlformats.org/officeDocument/2006/docPropsVTypes">
  <Template/>
  <TotalTime>4999</TotalTime>
  <Words>820</Words>
  <Application>Microsoft Office PowerPoint</Application>
  <PresentationFormat>On-screen Show (4:3)</PresentationFormat>
  <Paragraphs>62</Paragraphs>
  <Slides>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Final Template</vt:lpstr>
      <vt:lpstr>ATIS Theme (title)</vt:lpstr>
      <vt:lpstr>Image</vt:lpstr>
      <vt:lpstr>PowerPoint Presentation</vt:lpstr>
      <vt:lpstr>About INC</vt:lpstr>
      <vt:lpstr>INC Meetings/Membership</vt:lpstr>
      <vt:lpstr>Issue 719: Available “Red” Blocks where PSTN Activation has not been confirmed</vt:lpstr>
      <vt:lpstr>Issue 748: Assess Impacts on Numbering Resources and Numbering Administration with Transition from Public Switched Telephone Network (PSTN) to Internet Protocol (IP)</vt:lpstr>
      <vt:lpstr>Issues in Initial Pending</vt:lpstr>
      <vt:lpstr>Issues in Final Closure</vt:lpstr>
      <vt:lpstr>Relevant INC Web Pages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Jakins</dc:creator>
  <cp:lastModifiedBy>Amanda Kimball</cp:lastModifiedBy>
  <cp:revision>251</cp:revision>
  <cp:lastPrinted>2012-03-09T15:33:45Z</cp:lastPrinted>
  <dcterms:created xsi:type="dcterms:W3CDTF">2011-09-29T20:53:31Z</dcterms:created>
  <dcterms:modified xsi:type="dcterms:W3CDTF">2013-02-14T18:35:37Z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0x0101007057A004CFC26743AB85F522698C86B0</vt:lpwstr>
  </property>
</Properties>
</file>