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16"/>
  </p:notesMasterIdLst>
  <p:handoutMasterIdLst>
    <p:handoutMasterId r:id="rId17"/>
  </p:handoutMasterIdLst>
  <p:sldIdLst>
    <p:sldId id="348" r:id="rId3"/>
    <p:sldId id="435" r:id="rId4"/>
    <p:sldId id="412" r:id="rId5"/>
    <p:sldId id="405" r:id="rId6"/>
    <p:sldId id="431" r:id="rId7"/>
    <p:sldId id="441" r:id="rId8"/>
    <p:sldId id="438" r:id="rId9"/>
    <p:sldId id="439" r:id="rId10"/>
    <p:sldId id="420" r:id="rId11"/>
    <p:sldId id="437" r:id="rId12"/>
    <p:sldId id="440" r:id="rId13"/>
    <p:sldId id="436" r:id="rId14"/>
    <p:sldId id="411" r:id="rId15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294" autoAdjust="0"/>
    <p:restoredTop sz="98774" autoAdjust="0"/>
  </p:normalViewPr>
  <p:slideViewPr>
    <p:cSldViewPr snapToGrid="0" snapToObjects="1">
      <p:cViewPr>
        <p:scale>
          <a:sx n="90" d="100"/>
          <a:sy n="90" d="100"/>
        </p:scale>
        <p:origin x="-1194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1278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3/24/2014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3/24/2014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0" tIns="46242" rIns="92480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0" tIns="46242" rIns="92480" bIns="462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174225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INC Report to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 the NANC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356142" y="6522879"/>
            <a:ext cx="54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073725F-2222-4A28-97B7-D6FE95FEBEE4}" type="slidenum">
              <a:rPr lang="en-US" sz="11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rPr>
              <a:t>‹#›</a:t>
            </a:fld>
            <a:endParaRPr lang="en-US" sz="1100" kern="1200" dirty="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87972"/>
            <a:ext cx="8544910" cy="738348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44910" cy="45115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11872"/>
      </p:ext>
    </p:extLst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PPT Image5f.jpg"/>
          <p:cNvPicPr preferRelativeResize="0">
            <a:picLocks/>
          </p:cNvPicPr>
          <p:nvPr/>
        </p:nvPicPr>
        <p:blipFill>
          <a:blip r:embed="rId3"/>
          <a:srcRect t="8176" b="8531"/>
          <a:stretch>
            <a:fillRect/>
          </a:stretch>
        </p:blipFill>
        <p:spPr bwMode="auto">
          <a:xfrm>
            <a:off x="0" y="64165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 descr="ATIS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737" y="6456688"/>
            <a:ext cx="96177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977176" y="6414947"/>
            <a:ext cx="17145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6405313"/>
            <a:ext cx="9144000" cy="1587"/>
          </a:xfrm>
          <a:prstGeom prst="line">
            <a:avLst/>
          </a:prstGeom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inc/index.asp" TargetMode="External"/><Relationship Id="rId7" Type="http://schemas.openxmlformats.org/officeDocument/2006/relationships/hyperlink" Target="http://www.atis.org/inc/incguides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tis.org/inc/mtgs_current.asp" TargetMode="External"/><Relationship Id="rId5" Type="http://schemas.openxmlformats.org/officeDocument/2006/relationships/hyperlink" Target="http://www.atis.org/inc/incissue.asp" TargetMode="External"/><Relationship Id="rId4" Type="http://schemas.openxmlformats.org/officeDocument/2006/relationships/hyperlink" Target="http://www.atis.org/inc/calendar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legal/OP.asp" TargetMode="External"/><Relationship Id="rId2" Type="http://schemas.openxmlformats.org/officeDocument/2006/relationships/hyperlink" Target="http://www.atis.org/membership/become.as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inc/calendar.as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5772" y="1190445"/>
            <a:ext cx="6268676" cy="2579297"/>
          </a:xfrm>
          <a:prstGeom prst="rect">
            <a:avLst/>
          </a:prstGeom>
        </p:spPr>
        <p:txBody>
          <a:bodyPr wrap="square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Industry Numbering Committee (INC) Report to the NANC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5771" y="3976764"/>
            <a:ext cx="5925420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Dyan Adams, INC Co-Chair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Shaunna Forshee,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Co-Chair  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i="1" dirty="0"/>
          </a:p>
          <a:p>
            <a:r>
              <a:rPr lang="en-US" sz="2400" i="1" dirty="0" smtClean="0"/>
              <a:t>March 27, 2014</a:t>
            </a:r>
            <a:endParaRPr lang="en-US" sz="2400" i="1" dirty="0"/>
          </a:p>
          <a:p>
            <a:endParaRPr lang="en-US" sz="2400" dirty="0" smtClean="0"/>
          </a:p>
          <a:p>
            <a:endParaRPr lang="en-US" sz="2400" dirty="0"/>
          </a:p>
          <a:p>
            <a:pPr marL="4763" lvl="1"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3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Final Closure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Issue </a:t>
            </a:r>
            <a:r>
              <a:rPr lang="en-US" sz="2200" dirty="0" smtClean="0"/>
              <a:t>692, </a:t>
            </a:r>
            <a:r>
              <a:rPr lang="en-US" sz="2200" dirty="0"/>
              <a:t>Update the 5YY requirements for resources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Issue </a:t>
            </a:r>
            <a:r>
              <a:rPr lang="en-US" sz="2200" dirty="0" smtClean="0"/>
              <a:t>702,  </a:t>
            </a:r>
            <a:r>
              <a:rPr lang="en-US" sz="2200" dirty="0"/>
              <a:t>Update Service Description for Use of 5YY </a:t>
            </a:r>
            <a:r>
              <a:rPr lang="en-US" sz="2200" dirty="0" smtClean="0"/>
              <a:t>Resources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Issue </a:t>
            </a:r>
            <a:r>
              <a:rPr lang="en-US" sz="2200" dirty="0" smtClean="0"/>
              <a:t>740, </a:t>
            </a:r>
            <a:r>
              <a:rPr lang="en-US" sz="2200" dirty="0"/>
              <a:t>Allow pooled NXXs with ports to be returned via PAS (when there are blocks assigned to other SPs)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Issue </a:t>
            </a:r>
            <a:r>
              <a:rPr lang="en-US" sz="2200" dirty="0" smtClean="0"/>
              <a:t>758</a:t>
            </a:r>
            <a:r>
              <a:rPr lang="en-US" sz="2200" dirty="0"/>
              <a:t>,</a:t>
            </a:r>
            <a:r>
              <a:rPr lang="en-US" sz="2200" dirty="0" smtClean="0"/>
              <a:t> </a:t>
            </a:r>
            <a:r>
              <a:rPr lang="en-US" sz="2200" dirty="0"/>
              <a:t>Move the 550 NPA from the General Purpose Category to Set Aside for Future Non-Geographic 5XX-NXX </a:t>
            </a:r>
            <a:r>
              <a:rPr lang="en-US" sz="2200" dirty="0" smtClean="0"/>
              <a:t>Use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Issue 759, Updates to the block expedite timeframes due to upcoming changes to the NPAC 5 Business Day First-Port Notification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623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Final Closure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Issue 760, </a:t>
            </a:r>
            <a:r>
              <a:rPr lang="en-US" sz="2200" dirty="0"/>
              <a:t>Add Clarifications to NPA Relief Planning Guidelines for </a:t>
            </a:r>
            <a:r>
              <a:rPr lang="en-US" sz="2200" dirty="0" smtClean="0"/>
              <a:t>Interested Party </a:t>
            </a:r>
            <a:r>
              <a:rPr lang="en-US" sz="2200" dirty="0"/>
              <a:t>Terms and for Determining </a:t>
            </a:r>
            <a:r>
              <a:rPr lang="en-US" sz="2200" dirty="0" smtClean="0"/>
              <a:t>Consensus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Issue </a:t>
            </a:r>
            <a:r>
              <a:rPr lang="en-US" sz="2200" dirty="0" smtClean="0"/>
              <a:t>761, </a:t>
            </a:r>
            <a:r>
              <a:rPr lang="en-US" sz="2200" dirty="0"/>
              <a:t>Updates to the PAR regarding pooling related issues in Initial </a:t>
            </a:r>
            <a:r>
              <a:rPr lang="en-US" sz="2200" dirty="0" smtClean="0"/>
              <a:t>Closure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Issue 763, Update NPAC broadcast rates in Section 2.15 of the TBPAG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Issue 766, Supporting evidence of authorization to provide service must be linked to application for thousands-blocks/codes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692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Final Closure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Issue </a:t>
            </a:r>
            <a:r>
              <a:rPr lang="en-US" sz="2200" dirty="0"/>
              <a:t>767, Updates to TBPAG Appendix 5: User Profile Application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Issue 769, Direct Petition by NANPA for Overlay NPA Codes – New or Additional and Addition of LNPA WG Best Practice Supporting the utilization of overlays as the preferred form of area code </a:t>
            </a:r>
            <a:r>
              <a:rPr lang="en-US" sz="2200" dirty="0" smtClean="0"/>
              <a:t>relief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Issue </a:t>
            </a:r>
            <a:r>
              <a:rPr lang="en-US" sz="2200" dirty="0" smtClean="0"/>
              <a:t>771, </a:t>
            </a:r>
            <a:r>
              <a:rPr lang="en-US" sz="2200" dirty="0"/>
              <a:t>Supporting evidence of authorization to provide service must be linked to application for p-ANIs</a:t>
            </a:r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Relevant INC Web Pages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 Homepage (front page to all INC links):  	</a:t>
            </a:r>
            <a:r>
              <a:rPr lang="en-US" dirty="0" smtClean="0">
                <a:hlinkClick r:id="rId3"/>
              </a:rPr>
              <a:t>http://www.atis.org/inc/index.asp</a:t>
            </a:r>
            <a:endParaRPr lang="en-US" dirty="0" smtClean="0"/>
          </a:p>
          <a:p>
            <a:r>
              <a:rPr lang="en-US" dirty="0" smtClean="0"/>
              <a:t>INC Upcoming Meetings (meeting logistics/agendas): 	</a:t>
            </a:r>
            <a:r>
              <a:rPr lang="en-US" dirty="0" smtClean="0">
                <a:hlinkClick r:id="rId4"/>
              </a:rPr>
              <a:t>http://www.atis.org/inc/calendar.asp</a:t>
            </a:r>
            <a:endParaRPr lang="en-US" dirty="0" smtClean="0"/>
          </a:p>
          <a:p>
            <a:r>
              <a:rPr lang="en-US" dirty="0" smtClean="0"/>
              <a:t>INC Issues (historical and active): 	</a:t>
            </a:r>
            <a:r>
              <a:rPr lang="en-US" dirty="0" smtClean="0">
                <a:hlinkClick r:id="rId5"/>
              </a:rPr>
              <a:t>http://www.atis.org/inc/incissue.asp</a:t>
            </a:r>
            <a:endParaRPr lang="en-US" dirty="0" smtClean="0"/>
          </a:p>
          <a:p>
            <a:r>
              <a:rPr lang="en-US" dirty="0" smtClean="0"/>
              <a:t>INC Meeting Records: 	</a:t>
            </a:r>
            <a:r>
              <a:rPr lang="en-US" dirty="0" smtClean="0">
                <a:hlinkClick r:id="rId6"/>
              </a:rPr>
              <a:t>http://www.atis.org/inc/mtgs_current.asp</a:t>
            </a:r>
            <a:endParaRPr lang="en-US" dirty="0" smtClean="0"/>
          </a:p>
          <a:p>
            <a:r>
              <a:rPr lang="en-US" dirty="0" smtClean="0"/>
              <a:t>INC Published Documents: 	</a:t>
            </a:r>
            <a:r>
              <a:rPr lang="en-US" dirty="0" smtClean="0">
                <a:hlinkClick r:id="rId7"/>
              </a:rPr>
              <a:t>http://www.atis.org/inc/incguides.asp</a:t>
            </a:r>
            <a:endParaRPr lang="en-US" dirty="0" smtClean="0"/>
          </a:p>
          <a:p>
            <a:r>
              <a:rPr lang="en-US" dirty="0"/>
              <a:t>Anyone interested in </a:t>
            </a:r>
            <a:r>
              <a:rPr lang="en-US" dirty="0" smtClean="0"/>
              <a:t>information on INC or INC documents can contact Jackie Voss, ATIS INC Manager, via email at jvoss@atis.org or (913)393-0891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INC</a:t>
            </a:r>
          </a:p>
          <a:p>
            <a:r>
              <a:rPr lang="en-US" dirty="0" smtClean="0"/>
              <a:t>INC Meetings/Membership </a:t>
            </a:r>
          </a:p>
          <a:p>
            <a:r>
              <a:rPr lang="en-US" dirty="0"/>
              <a:t>Issue 740:  Allow pooled NXXs with ports to be returned via PAS (when there are blocks assigned to other SPs)</a:t>
            </a:r>
          </a:p>
          <a:p>
            <a:r>
              <a:rPr lang="en-US" dirty="0" smtClean="0"/>
              <a:t>Issue </a:t>
            </a:r>
            <a:r>
              <a:rPr lang="en-US" dirty="0"/>
              <a:t>748: Assess Impacts on Numbering Resources and Numbering Administration with Transition from Public Switched Telephone Network (PSTN) to Internet Protocol (IP</a:t>
            </a:r>
            <a:r>
              <a:rPr lang="en-US" dirty="0" smtClean="0"/>
              <a:t>)</a:t>
            </a:r>
          </a:p>
          <a:p>
            <a:r>
              <a:rPr lang="en-US" dirty="0"/>
              <a:t>Issue 769: Direct Petition by NANPA for Overlay NPA Codes – New or Additional and Addition of LNPA WG Best Practice Supporting the utilization of overlays as the preferred form of area code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INC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Industry Numbering Committee (INC) provides an open forum to address and resolve industry-wide </a:t>
            </a:r>
            <a:r>
              <a:rPr lang="en-US" dirty="0" smtClean="0"/>
              <a:t>issues </a:t>
            </a:r>
            <a:r>
              <a:rPr lang="en-US" dirty="0"/>
              <a:t>associated with planning, administration, allocation, assignment and use of North American </a:t>
            </a:r>
            <a:r>
              <a:rPr lang="en-US" dirty="0" smtClean="0"/>
              <a:t> Numbering </a:t>
            </a:r>
            <a:r>
              <a:rPr lang="en-US" dirty="0"/>
              <a:t>Plan (NANP) numbering resources within the NANP area</a:t>
            </a:r>
            <a:r>
              <a:rPr lang="en-US" dirty="0" smtClean="0"/>
              <a:t>.</a:t>
            </a:r>
          </a:p>
          <a:p>
            <a:r>
              <a:rPr lang="en-US" dirty="0"/>
              <a:t>Membership</a:t>
            </a:r>
          </a:p>
          <a:p>
            <a:pPr lvl="1"/>
            <a:r>
              <a:rPr lang="en-US" sz="2000" dirty="0"/>
              <a:t>To become a member of INC or ATIS, see 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http://www.atis.org/membership/become.asp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2000" dirty="0"/>
              <a:t>To understand how INC operates, see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http://www.atis.org/legal/OP.asp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 </a:t>
            </a:r>
            <a:r>
              <a:rPr lang="en-US" dirty="0" smtClean="0"/>
              <a:t>Meetings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84067" y="1223158"/>
            <a:ext cx="8805554" cy="4880759"/>
          </a:xfrm>
        </p:spPr>
        <p:txBody>
          <a:bodyPr/>
          <a:lstStyle/>
          <a:p>
            <a:r>
              <a:rPr lang="en-US" dirty="0" smtClean="0"/>
              <a:t>Meetings</a:t>
            </a:r>
          </a:p>
          <a:p>
            <a:pPr lvl="1"/>
            <a:r>
              <a:rPr lang="en-US" sz="2000" dirty="0" smtClean="0"/>
              <a:t>Since the previous NANC meeting, INC held </a:t>
            </a:r>
            <a:r>
              <a:rPr lang="en-US" sz="2000" dirty="0" smtClean="0"/>
              <a:t>four face-to-face </a:t>
            </a:r>
            <a:r>
              <a:rPr lang="en-US" sz="2000" dirty="0" smtClean="0"/>
              <a:t>meetings on October 8-10, </a:t>
            </a:r>
            <a:r>
              <a:rPr lang="en-US" sz="2000" dirty="0" smtClean="0"/>
              <a:t>2013; </a:t>
            </a:r>
            <a:r>
              <a:rPr lang="en-US" sz="2000" dirty="0" smtClean="0"/>
              <a:t>December 11-13, </a:t>
            </a:r>
            <a:r>
              <a:rPr lang="en-US" sz="2000" dirty="0" smtClean="0"/>
              <a:t>2013; </a:t>
            </a:r>
            <a:r>
              <a:rPr lang="en-US" sz="2000" dirty="0" smtClean="0"/>
              <a:t>February 4-7, </a:t>
            </a:r>
            <a:r>
              <a:rPr lang="en-US" sz="2000" dirty="0" smtClean="0"/>
              <a:t>2014</a:t>
            </a:r>
            <a:r>
              <a:rPr lang="en-US" sz="2000" dirty="0"/>
              <a:t>;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March 24-26, 2014 </a:t>
            </a:r>
          </a:p>
          <a:p>
            <a:pPr lvl="1"/>
            <a:r>
              <a:rPr lang="en-US" sz="2000" dirty="0" smtClean="0"/>
              <a:t>The next INC meeting will be held in Denver, CO on May 6-9, </a:t>
            </a:r>
            <a:r>
              <a:rPr lang="en-US" sz="2000" dirty="0" smtClean="0"/>
              <a:t>2014</a:t>
            </a:r>
          </a:p>
          <a:p>
            <a:pPr lvl="1"/>
            <a:r>
              <a:rPr lang="en-US" sz="2000" dirty="0" smtClean="0"/>
              <a:t>Virtual meetings are scheduled for March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May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May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and June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000" dirty="0" smtClean="0"/>
              <a:t>Details on all future meetings can be found at: </a:t>
            </a:r>
            <a:r>
              <a:rPr lang="en-US" sz="2000" dirty="0" smtClean="0">
                <a:hlinkClick r:id="rId2"/>
              </a:rPr>
              <a:t>http://www.atis.org/inc/calendar.asp</a:t>
            </a:r>
            <a:endParaRPr lang="en-US" sz="2000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Issue </a:t>
            </a:r>
            <a:r>
              <a:rPr lang="en-US" sz="2000" dirty="0"/>
              <a:t>740:  Allow pooled NXXs with ports to be returned via PAS (when there are blocks assigned to other SPs)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84067" y="1223158"/>
            <a:ext cx="8805554" cy="4880759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/>
              <a:t>To facilitate the return of pooled codes in a process that is efficient and consistent for SPs, INC agreed to allow a code holder to return a pooled NXX code when the code holder has ported TNs but no blocks, and blocks are assigned to other </a:t>
            </a:r>
            <a:r>
              <a:rPr lang="en-US" sz="2000" dirty="0" smtClean="0"/>
              <a:t>SPs</a:t>
            </a:r>
            <a:endParaRPr lang="en-US" sz="2000" dirty="0"/>
          </a:p>
          <a:p>
            <a:pPr marL="1200150" lvl="2" indent="-285750">
              <a:lnSpc>
                <a:spcPct val="90000"/>
              </a:lnSpc>
            </a:pPr>
            <a:r>
              <a:rPr lang="en-US" sz="2000" dirty="0"/>
              <a:t>The PA will solicit a new code holder from the existing block </a:t>
            </a:r>
            <a:r>
              <a:rPr lang="en-US" sz="2000" dirty="0" smtClean="0"/>
              <a:t>holders</a:t>
            </a:r>
            <a:endParaRPr lang="en-US" sz="2000" dirty="0"/>
          </a:p>
          <a:p>
            <a:pPr marL="1200150" lvl="2" indent="-285750">
              <a:lnSpc>
                <a:spcPct val="90000"/>
              </a:lnSpc>
            </a:pPr>
            <a:r>
              <a:rPr lang="en-US" sz="2000" dirty="0"/>
              <a:t>If no block holder submits a Part 1 application to become the new code holder, the PA will solicit a new code holder from the SPs with ported TNs within the </a:t>
            </a:r>
            <a:r>
              <a:rPr lang="en-US" sz="2000" dirty="0" smtClean="0"/>
              <a:t>code</a:t>
            </a:r>
            <a:endParaRPr lang="en-US" sz="2000" dirty="0"/>
          </a:p>
          <a:p>
            <a:pPr marL="1200150" lvl="2" indent="-285750">
              <a:lnSpc>
                <a:spcPct val="90000"/>
              </a:lnSpc>
            </a:pPr>
            <a:r>
              <a:rPr lang="en-US" sz="2000" dirty="0"/>
              <a:t>If no block holder or SP with ported TNs submits a Part 1 application, the NXX code return will be denied, rather than NANPA involving a state </a:t>
            </a:r>
            <a:r>
              <a:rPr lang="en-US" sz="2000" dirty="0" smtClean="0"/>
              <a:t>commission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INC made edits to the CO Code Assignment Guidelines Appendix C (Procedures for Code Holder Exit) and the Thousands-Block Pooling Administration Guidelines to outline these changes as well as to clarify existing </a:t>
            </a:r>
            <a:r>
              <a:rPr lang="en-US" sz="2000" dirty="0" smtClean="0"/>
              <a:t>language</a:t>
            </a:r>
            <a:endParaRPr lang="en-US" sz="2000" dirty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748: Assess Impacts on Numbering Resources and Numbering Administration with Transition from Public Switched Telephone Network (PSTN) to Internet Protocol (IP)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93800"/>
            <a:ext cx="8013700" cy="4842301"/>
          </a:xfrm>
        </p:spPr>
        <p:txBody>
          <a:bodyPr/>
          <a:lstStyle/>
          <a:p>
            <a:r>
              <a:rPr lang="en-US" sz="2000" dirty="0" smtClean="0"/>
              <a:t>Continued discussion on the transition to IP </a:t>
            </a:r>
          </a:p>
          <a:p>
            <a:pPr lvl="1"/>
            <a:r>
              <a:rPr lang="en-US" sz="2000" dirty="0" smtClean="0"/>
              <a:t>During the December meeting INC received a presentation, </a:t>
            </a:r>
            <a:r>
              <a:rPr lang="en-US" sz="2000" i="1" dirty="0" smtClean="0"/>
              <a:t>2020 Vision for Telephone Numbers</a:t>
            </a:r>
            <a:r>
              <a:rPr lang="en-US" sz="2000" dirty="0" smtClean="0"/>
              <a:t>, from </a:t>
            </a:r>
            <a:r>
              <a:rPr lang="en-US" sz="2000" dirty="0"/>
              <a:t>Henning </a:t>
            </a:r>
            <a:r>
              <a:rPr lang="en-US" sz="2000" dirty="0" smtClean="0"/>
              <a:t>Schulzrinne</a:t>
            </a:r>
            <a:r>
              <a:rPr lang="en-US" sz="2000" dirty="0"/>
              <a:t>, FCC </a:t>
            </a:r>
            <a:r>
              <a:rPr lang="en-US" sz="2000" dirty="0" smtClean="0"/>
              <a:t>CTO </a:t>
            </a:r>
          </a:p>
          <a:p>
            <a:pPr lvl="1"/>
            <a:r>
              <a:rPr lang="en-US" sz="2000" dirty="0" smtClean="0"/>
              <a:t>Conferred </a:t>
            </a:r>
            <a:r>
              <a:rPr lang="en-US" sz="2000" dirty="0"/>
              <a:t>with </a:t>
            </a:r>
            <a:r>
              <a:rPr lang="en-US" sz="2000" dirty="0" smtClean="0"/>
              <a:t>Henning Schulzrinne and </a:t>
            </a:r>
            <a:r>
              <a:rPr lang="en-US" sz="2000" dirty="0"/>
              <a:t>Bob Cannon, Office of Strategic Planning, on topics related to numbering and the role of </a:t>
            </a:r>
            <a:r>
              <a:rPr lang="en-US" sz="2000" dirty="0" smtClean="0"/>
              <a:t>INC via a presentation, </a:t>
            </a:r>
            <a:r>
              <a:rPr lang="en-US" sz="2000" i="1" dirty="0" smtClean="0"/>
              <a:t>Transition to all IP Network</a:t>
            </a:r>
          </a:p>
          <a:p>
            <a:pPr lvl="1"/>
            <a:r>
              <a:rPr lang="en-US" sz="2000" dirty="0" smtClean="0"/>
              <a:t>INC sent a recommendation related to nationwide 10-digit dialing on January 28, 2014 and received a response on January 29, 2014 </a:t>
            </a:r>
          </a:p>
          <a:p>
            <a:pPr lvl="1"/>
            <a:r>
              <a:rPr lang="en-US" sz="2000" dirty="0" smtClean="0"/>
              <a:t>During INC’s meeting February 6, 2014, Henning Schulzrinne joined to discuss the national numbering testbed and further discuss the correspondence regarding nationwide 10-digit dialing</a:t>
            </a:r>
          </a:p>
        </p:txBody>
      </p:sp>
    </p:spTree>
    <p:extLst>
      <p:ext uri="{BB962C8B-B14F-4D97-AF65-F5344CB8AC3E}">
        <p14:creationId xmlns:p14="http://schemas.microsoft.com/office/powerpoint/2010/main" val="13793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748: Assess Impacts on Numbering Resources and Numbering Administration with Transition from Public Switched Telephone Network (PSTN) to Internet Protocol (IP)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93800"/>
            <a:ext cx="8013700" cy="4842301"/>
          </a:xfrm>
        </p:spPr>
        <p:txBody>
          <a:bodyPr/>
          <a:lstStyle/>
          <a:p>
            <a:r>
              <a:rPr lang="en-US" sz="2000" dirty="0" smtClean="0"/>
              <a:t>Continued discussion on the transition to IP, December 12, 2013</a:t>
            </a:r>
          </a:p>
          <a:p>
            <a:pPr lvl="1"/>
            <a:r>
              <a:rPr lang="en-US" sz="2000" dirty="0"/>
              <a:t>Received a presentation, </a:t>
            </a:r>
            <a:r>
              <a:rPr lang="en-US" sz="2000" i="1" dirty="0"/>
              <a:t>Number Allocation and Conservation 2013</a:t>
            </a:r>
            <a:r>
              <a:rPr lang="en-US" sz="2000" dirty="0"/>
              <a:t>, from Tom McGarry, Fellow and VP, Advanced Technology Group, Neustar </a:t>
            </a:r>
          </a:p>
          <a:p>
            <a:pPr lvl="1"/>
            <a:r>
              <a:rPr lang="en-US" sz="2000" dirty="0"/>
              <a:t>Received a presentation, </a:t>
            </a:r>
            <a:r>
              <a:rPr lang="en-US" sz="2000" i="1" dirty="0"/>
              <a:t>Using NPAC as the ENUM Registry</a:t>
            </a:r>
            <a:r>
              <a:rPr lang="en-US" sz="2000" dirty="0"/>
              <a:t>, from Penn Pfautz, Director of Product Development, AT&amp;T </a:t>
            </a:r>
            <a:endParaRPr lang="en-US" sz="2000" dirty="0"/>
          </a:p>
          <a:p>
            <a:pPr lvl="1"/>
            <a:r>
              <a:rPr lang="en-US" sz="2000" dirty="0" smtClean="0"/>
              <a:t>INC </a:t>
            </a:r>
            <a:r>
              <a:rPr lang="en-US" sz="2000" dirty="0"/>
              <a:t>is prepared to provide support to the numbering aspects of </a:t>
            </a:r>
            <a:r>
              <a:rPr lang="en-US" sz="2000" dirty="0" smtClean="0"/>
              <a:t>FCC </a:t>
            </a:r>
            <a:r>
              <a:rPr lang="en-US" sz="2000" dirty="0"/>
              <a:t>14-5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278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769: </a:t>
            </a:r>
            <a:r>
              <a:rPr lang="en-US" sz="2000" dirty="0"/>
              <a:t>Direct Petition by NANPA for Overlay NPA Codes – New or Additional and Addition of LNPA WG Best Practice Supporting the utilization of overlays as the preferred form of area code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93800"/>
            <a:ext cx="8013700" cy="4842301"/>
          </a:xfrm>
        </p:spPr>
        <p:txBody>
          <a:bodyPr/>
          <a:lstStyle/>
          <a:p>
            <a:r>
              <a:rPr lang="en-US" sz="2000" dirty="0" smtClean="0"/>
              <a:t>INC updated the NPA Code Relief Planning and Notification Guidelines to streamline the process to be used when NPA relief is </a:t>
            </a:r>
            <a:r>
              <a:rPr lang="en-US" sz="2000" dirty="0"/>
              <a:t>required for (a) an existing overlay complex, or (b) </a:t>
            </a:r>
            <a:r>
              <a:rPr lang="en-US" sz="2000" dirty="0" smtClean="0"/>
              <a:t>a </a:t>
            </a:r>
            <a:r>
              <a:rPr lang="en-US" sz="2000" dirty="0"/>
              <a:t>single NPA area </a:t>
            </a:r>
            <a:r>
              <a:rPr lang="en-US" sz="2000" dirty="0" smtClean="0"/>
              <a:t>and </a:t>
            </a:r>
            <a:r>
              <a:rPr lang="en-US" sz="2000" dirty="0"/>
              <a:t>NANPA has determined that only an overlay alternative will meet the </a:t>
            </a:r>
            <a:r>
              <a:rPr lang="en-US" sz="2000" dirty="0" smtClean="0"/>
              <a:t>guidelines </a:t>
            </a:r>
          </a:p>
          <a:p>
            <a:r>
              <a:rPr lang="en-US" sz="2000" dirty="0" smtClean="0"/>
              <a:t>A footnote </a:t>
            </a:r>
            <a:r>
              <a:rPr lang="en-US" sz="2000" dirty="0"/>
              <a:t>was added </a:t>
            </a:r>
            <a:r>
              <a:rPr lang="en-US" sz="2000" dirty="0" smtClean="0"/>
              <a:t>to reference the NANC LNPA WG </a:t>
            </a:r>
            <a:r>
              <a:rPr lang="en-US" sz="2000" dirty="0"/>
              <a:t>Best Practice 30 recommendation supporting the utilization of overlays as the preferred form of area code </a:t>
            </a:r>
            <a:r>
              <a:rPr lang="en-US" sz="2000" dirty="0" smtClean="0"/>
              <a:t>relief</a:t>
            </a:r>
            <a:endParaRPr lang="en-US" sz="2000" dirty="0"/>
          </a:p>
          <a:p>
            <a:r>
              <a:rPr lang="en-US" sz="2000" dirty="0" smtClean="0"/>
              <a:t>INC added a footnote to encourage service providers to make 1+ 10-digit dialing permissive when 10-digit local dialing is implemented due to an overlay </a:t>
            </a:r>
          </a:p>
        </p:txBody>
      </p:sp>
    </p:spTree>
    <p:extLst>
      <p:ext uri="{BB962C8B-B14F-4D97-AF65-F5344CB8AC3E}">
        <p14:creationId xmlns:p14="http://schemas.microsoft.com/office/powerpoint/2010/main" val="198214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Issues in Initial Pending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Issue </a:t>
            </a:r>
            <a:r>
              <a:rPr lang="en-US" sz="2800" dirty="0" smtClean="0"/>
              <a:t>768, </a:t>
            </a:r>
            <a:r>
              <a:rPr lang="en-US" sz="2800" dirty="0"/>
              <a:t>Updates to the Part 1B </a:t>
            </a:r>
            <a:r>
              <a:rPr lang="en-US" sz="2800" dirty="0" smtClean="0"/>
              <a:t>form</a:t>
            </a:r>
          </a:p>
          <a:p>
            <a:r>
              <a:rPr lang="en-US" sz="2800" dirty="0" smtClean="0"/>
              <a:t>Issue </a:t>
            </a:r>
            <a:r>
              <a:rPr lang="en-US" sz="2800" dirty="0"/>
              <a:t>765, Updates to the Part 1A form</a:t>
            </a:r>
          </a:p>
          <a:p>
            <a:r>
              <a:rPr lang="en-US" sz="2800" dirty="0"/>
              <a:t>Issue 770, Updates to the TBPAG Part 3 Form</a:t>
            </a:r>
          </a:p>
          <a:p>
            <a:r>
              <a:rPr lang="en-US" sz="2800" dirty="0"/>
              <a:t>Issue 772, Update to the TBPAG Appendix 3: MTE &amp; Certification Worksheet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32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TI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CEAEC3-F3E4-4D3B-9AD7-0161DDE21F53}"/>
</file>

<file path=customXml/itemProps2.xml><?xml version="1.0" encoding="utf-8"?>
<ds:datastoreItem xmlns:ds="http://schemas.openxmlformats.org/officeDocument/2006/customXml" ds:itemID="{96E3B2C3-C219-4EB4-94D9-0E425C0F49AB}"/>
</file>

<file path=customXml/itemProps3.xml><?xml version="1.0" encoding="utf-8"?>
<ds:datastoreItem xmlns:ds="http://schemas.openxmlformats.org/officeDocument/2006/customXml" ds:itemID="{7435ABE4-4DEB-42D5-B7F4-C99DF15C6D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6781</TotalTime>
  <Words>1102</Words>
  <Application>Microsoft Office PowerPoint</Application>
  <PresentationFormat>On-screen Show (4:3)</PresentationFormat>
  <Paragraphs>74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Final Template</vt:lpstr>
      <vt:lpstr>ATIS Theme (title)</vt:lpstr>
      <vt:lpstr>PowerPoint Presentation</vt:lpstr>
      <vt:lpstr>Overview</vt:lpstr>
      <vt:lpstr>About INC</vt:lpstr>
      <vt:lpstr>INC Meetings</vt:lpstr>
      <vt:lpstr>Issue 740:  Allow pooled NXXs with ports to be returned via PAS (when there are blocks assigned to other SPs)</vt:lpstr>
      <vt:lpstr>Issue 748: Assess Impacts on Numbering Resources and Numbering Administration with Transition from Public Switched Telephone Network (PSTN) to Internet Protocol (IP)</vt:lpstr>
      <vt:lpstr>Issue 748: Assess Impacts on Numbering Resources and Numbering Administration with Transition from Public Switched Telephone Network (PSTN) to Internet Protocol (IP)</vt:lpstr>
      <vt:lpstr>Issue 769: Direct Petition by NANPA for Overlay NPA Codes – New or Additional and Addition of LNPA WG Best Practice Supporting the utilization of overlays as the preferred form of area code relief</vt:lpstr>
      <vt:lpstr>Issues in Initial Pending</vt:lpstr>
      <vt:lpstr>Issues in Final Closure</vt:lpstr>
      <vt:lpstr>Issues in Final Closure</vt:lpstr>
      <vt:lpstr>Issues in Final Closure</vt:lpstr>
      <vt:lpstr>Relevant INC Web Pages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Alexandra Blasgen</cp:lastModifiedBy>
  <cp:revision>348</cp:revision>
  <cp:lastPrinted>2013-12-09T16:37:01Z</cp:lastPrinted>
  <dcterms:created xsi:type="dcterms:W3CDTF">2011-09-29T20:53:31Z</dcterms:created>
  <dcterms:modified xsi:type="dcterms:W3CDTF">2014-03-24T13:21:14Z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